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customXml/itemProps2.xml" ContentType="application/vnd.openxmlformats-officedocument.customXmlProperties+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p:sldMasterIdLst>
    <p:sldMasterId r:id="rId4"/>
  </p:sldMasterIdLst>
  <p:notesMasterIdLst>
    <p:notesMasterId r:id="rId37"/>
  </p:notesMasterIdLst>
  <p:sldIdLst>
    <p:sldId id="256" r:id="rId5"/>
    <p:sldId id="275" r:id="rId6"/>
    <p:sldId id="260" r:id="rId7"/>
    <p:sldId id="264" r:id="rId8"/>
    <p:sldId id="296" r:id="rId9"/>
    <p:sldId id="297" r:id="rId10"/>
    <p:sldId id="298" r:id="rId11"/>
    <p:sldId id="299" r:id="rId12"/>
    <p:sldId id="261" r:id="rId13"/>
    <p:sldId id="292" r:id="rId14"/>
    <p:sldId id="293" r:id="rId15"/>
    <p:sldId id="313" r:id="rId16"/>
    <p:sldId id="262" r:id="rId17"/>
    <p:sldId id="263" r:id="rId18"/>
    <p:sldId id="295" r:id="rId19"/>
    <p:sldId id="302" r:id="rId20"/>
    <p:sldId id="266" r:id="rId21"/>
    <p:sldId id="267" r:id="rId22"/>
    <p:sldId id="300" r:id="rId23"/>
    <p:sldId id="303" r:id="rId24"/>
    <p:sldId id="304" r:id="rId25"/>
    <p:sldId id="312" r:id="rId26"/>
    <p:sldId id="305" r:id="rId27"/>
    <p:sldId id="311" r:id="rId28"/>
    <p:sldId id="316" r:id="rId29"/>
    <p:sldId id="301" r:id="rId30"/>
    <p:sldId id="306" r:id="rId31"/>
    <p:sldId id="315" r:id="rId32"/>
    <p:sldId id="309" r:id="rId33"/>
    <p:sldId id="270" r:id="rId34"/>
    <p:sldId id="310" r:id="rId35"/>
    <p:sldId id="288" r:id="rId36"/>
  </p:sldIdLst>
  <p:sldSz cx="9144000" cy="6858000" type="screen4x3"/>
  <p:notesSz cx="6858000" cy="9144000"/>
  <p:custDataLst>
    <p:tags r:id="rId39"/>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99"/>
    <a:srgbClr val="336600"/>
    <a:srgbClr val="009900"/>
    <a:srgbClr val="339966"/>
    <a:srgbClr val="009999"/>
    <a:srgbClr val="0066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36" d="100"/>
          <a:sy n="136" d="100"/>
        </p:scale>
        <p:origin x="-1664" y="-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0427F8F2-B3A3-47CC-91E0-43CB92EC93A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606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3F960DA-D2AA-4F70-8DE3-C547F6711E53}" type="slidenum">
              <a:rPr lang="en-US" altLang="en-US" b="0" smtClean="0"/>
              <a:pPr eaLnBrk="1" hangingPunct="1"/>
              <a:t>0</a:t>
            </a:fld>
            <a:endParaRPr lang="en-US" altLang="en-US" b="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8BF723E-09FD-4001-B48E-1763560681A7}" type="slidenum">
              <a:rPr lang="en-US" altLang="en-US" b="0" smtClean="0"/>
              <a:pPr eaLnBrk="1" hangingPunct="1"/>
              <a:t>13</a:t>
            </a:fld>
            <a:endParaRPr lang="en-US"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8BF723E-09FD-4001-B48E-1763560681A7}" type="slidenum">
              <a:rPr lang="en-US" altLang="en-US" b="0" smtClean="0"/>
              <a:pPr eaLnBrk="1" hangingPunct="1"/>
              <a:t>14</a:t>
            </a:fld>
            <a:endParaRPr lang="en-US"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4DB5D10-85C9-48CA-A22E-B18E36219523}" type="slidenum">
              <a:rPr lang="en-US" altLang="en-US" b="0" smtClean="0"/>
              <a:pPr eaLnBrk="1" hangingPunct="1"/>
              <a:t>16</a:t>
            </a:fld>
            <a:endParaRPr lang="en-US" altLang="en-US"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82DB8A7-7D69-401F-9ED6-D64C901C373C}" type="slidenum">
              <a:rPr lang="en-US" altLang="en-US" b="0" smtClean="0"/>
              <a:pPr eaLnBrk="1" hangingPunct="1"/>
              <a:t>17</a:t>
            </a:fld>
            <a:endParaRPr lang="en-US" altLang="en-US"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82DB8A7-7D69-401F-9ED6-D64C901C373C}" type="slidenum">
              <a:rPr lang="en-US" altLang="en-US" b="0" smtClean="0"/>
              <a:pPr eaLnBrk="1" hangingPunct="1"/>
              <a:t>18</a:t>
            </a:fld>
            <a:endParaRPr lang="en-US" altLang="en-US"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 finished plan would look like.  It’s important for the residents to consider who would be in each room and is it feasible that grandma could go out the second floor window.</a:t>
            </a:r>
          </a:p>
          <a:p>
            <a:endParaRPr lang="en-US" dirty="0"/>
          </a:p>
          <a:p>
            <a:r>
              <a:rPr lang="en-US" dirty="0" smtClean="0"/>
              <a:t>Also make sure they identify a meeting area a safe distance away from the house.  It is important to know who might still be in the building, and if everyone is waiting on different sides of the house they might not see each other.</a:t>
            </a:r>
            <a:endParaRPr lang="en-US" dirty="0"/>
          </a:p>
        </p:txBody>
      </p:sp>
      <p:sp>
        <p:nvSpPr>
          <p:cNvPr id="4" name="Slide Number Placeholder 3"/>
          <p:cNvSpPr>
            <a:spLocks noGrp="1"/>
          </p:cNvSpPr>
          <p:nvPr>
            <p:ph type="sldNum" sz="quarter" idx="10"/>
          </p:nvPr>
        </p:nvSpPr>
        <p:spPr/>
        <p:txBody>
          <a:bodyPr/>
          <a:lstStyle/>
          <a:p>
            <a:fld id="{01E4FCCB-8CB8-4C55-AB54-FFE9C6B29408}"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13505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D0403AC-77CC-4FDE-B732-7E1F282BCB4F}" type="slidenum">
              <a:rPr lang="en-US" altLang="en-US" b="0" smtClean="0"/>
              <a:pPr eaLnBrk="1" hangingPunct="1"/>
              <a:t>29</a:t>
            </a:fld>
            <a:endParaRPr lang="en-US"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7FC65DE-23D5-4DC1-AA40-697F45064906}" type="slidenum">
              <a:rPr lang="en-US" altLang="en-US" b="0" smtClean="0"/>
              <a:pPr eaLnBrk="1" hangingPunct="1"/>
              <a:t>31</a:t>
            </a:fld>
            <a:endParaRPr lang="en-US" altLang="en-US"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986BA5F-2637-4B56-80EA-455297F31C1D}" type="slidenum">
              <a:rPr lang="en-US" altLang="en-US" b="0" smtClean="0"/>
              <a:pPr eaLnBrk="1" hangingPunct="1"/>
              <a:t>1</a:t>
            </a:fld>
            <a:endParaRPr lang="en-US" altLang="en-US"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C2C601-8253-4018-85EC-8FD998C67B1F}" type="slidenum">
              <a:rPr lang="en-US" altLang="en-US" b="0" smtClean="0"/>
              <a:pPr eaLnBrk="1" hangingPunct="1"/>
              <a:t>2</a:t>
            </a:fld>
            <a:endParaRPr lang="en-US" alt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B0FEF18-2D98-4FA2-AEAE-08AC174AE129}" type="slidenum">
              <a:rPr lang="en-US" altLang="en-US" b="0" smtClean="0"/>
              <a:pPr eaLnBrk="1" hangingPunct="1"/>
              <a:t>3</a:t>
            </a:fld>
            <a:endParaRPr lang="en-US" altLang="en-US"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DBC706-E6C8-4F59-B869-B3AE41E955B5}" type="slidenum">
              <a:rPr lang="en-US" altLang="en-US" b="0" smtClean="0"/>
              <a:pPr eaLnBrk="1" hangingPunct="1"/>
              <a:t>8</a:t>
            </a:fld>
            <a:endParaRPr lang="en-US" alt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DBC706-E6C8-4F59-B869-B3AE41E955B5}" type="slidenum">
              <a:rPr lang="en-US" altLang="en-US" b="0" smtClean="0"/>
              <a:pPr eaLnBrk="1" hangingPunct="1"/>
              <a:t>9</a:t>
            </a:fld>
            <a:endParaRPr lang="en-US" alt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DBC706-E6C8-4F59-B869-B3AE41E955B5}" type="slidenum">
              <a:rPr lang="en-US" altLang="en-US" b="0" smtClean="0"/>
              <a:pPr eaLnBrk="1" hangingPunct="1"/>
              <a:t>10</a:t>
            </a:fld>
            <a:endParaRPr lang="en-US" alt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DBC706-E6C8-4F59-B869-B3AE41E955B5}" type="slidenum">
              <a:rPr lang="en-US" altLang="en-US" b="0" smtClean="0"/>
              <a:pPr eaLnBrk="1" hangingPunct="1"/>
              <a:t>11</a:t>
            </a:fld>
            <a:endParaRPr lang="en-US" alt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F43D878-35F9-4956-BBA0-35A189E8986C}" type="slidenum">
              <a:rPr lang="en-US" altLang="en-US" b="0" smtClean="0"/>
              <a:pPr eaLnBrk="1" hangingPunct="1"/>
              <a:t>12</a:t>
            </a:fld>
            <a:endParaRPr lang="en-US" alt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certlogo"/>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42263" y="17463"/>
            <a:ext cx="12382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Picture 15" descr="fema_logo_small.png"/>
          <p:cNvPicPr>
            <a:picLocks noChangeAspect="1"/>
          </p:cNvPicPr>
          <p:nvPr userDrawn="1"/>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9538" y="6173788"/>
            <a:ext cx="1660525" cy="6413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 name="Picture 9" descr="CitiCorpLogo"/>
          <p:cNvPicPr>
            <a:picLocks noChangeAspect="1" noChangeArrowheads="1"/>
          </p:cNvPicPr>
          <p:nvPr userDrawn="1"/>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53263" y="6286500"/>
            <a:ext cx="2047875" cy="571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0834" name="Rectangle 2"/>
          <p:cNvSpPr>
            <a:spLocks noGrp="1" noChangeArrowheads="1"/>
          </p:cNvSpPr>
          <p:nvPr>
            <p:ph type="ctrTitle"/>
          </p:nvPr>
        </p:nvSpPr>
        <p:spPr>
          <a:xfrm>
            <a:off x="295275" y="1382713"/>
            <a:ext cx="8543925" cy="1055687"/>
          </a:xfrm>
          <a:effectLst/>
        </p:spPr>
        <p:txBody>
          <a:bodyPr/>
          <a:lstStyle>
            <a:lvl1pPr>
              <a:defRPr sz="3600"/>
            </a:lvl1pPr>
          </a:lstStyle>
          <a:p>
            <a:r>
              <a:rPr lang="en-US"/>
              <a:t>Click to edit Master title style</a:t>
            </a:r>
          </a:p>
        </p:txBody>
      </p:sp>
      <p:sp>
        <p:nvSpPr>
          <p:cNvPr id="120835" name="Rectangle 3"/>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a:t>Click to edit Master subtitle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797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r>
              <a:rPr lang="en-US"/>
              <a:t>2-</a:t>
            </a:r>
            <a:fld id="{983D7082-F006-4482-B57F-43F1B76B42AA}"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187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r>
              <a:rPr lang="en-US"/>
              <a:t>2-</a:t>
            </a:r>
            <a:fld id="{A12CEE6E-1C1C-4B29-8000-F7874242501D}"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266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r>
              <a:rPr lang="en-US"/>
              <a:t>2-</a:t>
            </a:r>
            <a:fld id="{97C3897C-7377-49DC-B046-270793ECDA26}"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217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2819400" y="6245225"/>
            <a:ext cx="3429000" cy="476250"/>
          </a:xfrm>
        </p:spPr>
        <p:txBody>
          <a:bodyPr/>
          <a:lstStyle>
            <a:lvl1pPr>
              <a:defRPr/>
            </a:lvl1pPr>
          </a:lstStyle>
          <a:p>
            <a:pPr>
              <a:defRPr/>
            </a:pPr>
            <a:r>
              <a:rPr lang="en-US"/>
              <a:t>CERT Basic Training </a:t>
            </a:r>
          </a:p>
          <a:p>
            <a:pPr>
              <a:defRPr/>
            </a:pPr>
            <a:r>
              <a:rPr lang="en-US"/>
              <a:t>Unit 2: Fire Safety and Utility Controls</a:t>
            </a:r>
          </a:p>
        </p:txBody>
      </p:sp>
      <p:sp>
        <p:nvSpPr>
          <p:cNvPr id="5" name="Rectangle 7"/>
          <p:cNvSpPr>
            <a:spLocks noGrp="1" noChangeArrowheads="1"/>
          </p:cNvSpPr>
          <p:nvPr>
            <p:ph type="sldNum" sz="quarter" idx="11"/>
          </p:nvPr>
        </p:nvSpPr>
        <p:spPr>
          <a:xfrm>
            <a:off x="6553200" y="6248400"/>
            <a:ext cx="1143000" cy="457200"/>
          </a:xfrm>
        </p:spPr>
        <p:txBody>
          <a:bodyPr/>
          <a:lstStyle>
            <a:lvl1pPr>
              <a:defRPr/>
            </a:lvl1pPr>
          </a:lstStyle>
          <a:p>
            <a:pPr>
              <a:defRPr/>
            </a:pPr>
            <a:r>
              <a:rPr lang="en-US"/>
              <a:t>2-</a:t>
            </a:r>
            <a:fld id="{AF6F7662-C049-459A-9F1E-452EFC5AD1E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052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r>
              <a:rPr lang="en-US"/>
              <a:t>2-</a:t>
            </a:r>
            <a:fld id="{F15A751D-539D-4A7C-A14B-B5A35D3F6923}"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r>
              <a:rPr lang="en-US"/>
              <a:t>2-</a:t>
            </a:r>
            <a:fld id="{F6518251-1627-450B-BCC3-5FBD86D9F263}"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484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r>
              <a:rPr lang="en-US"/>
              <a:t>2-</a:t>
            </a:r>
            <a:fld id="{A895A0EE-E30B-42FB-95D1-7CBDFB6B239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67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r>
              <a:rPr lang="en-US"/>
              <a:t>2-</a:t>
            </a:r>
            <a:fld id="{DE632343-9062-4520-9133-E7CC28893205}"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7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r>
              <a:rPr lang="en-US"/>
              <a:t>2-</a:t>
            </a:r>
            <a:fld id="{65D7DC9D-0EF0-4B67-9E0A-5F302FC38F1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51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r>
              <a:rPr lang="en-US"/>
              <a:t>2-</a:t>
            </a:r>
            <a:fld id="{62E35D06-E5B9-47E0-8BC6-71AAA700C03B}"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47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CERT Basic Training Unit 2: Fire Safety and Utility Controls</a:t>
            </a: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r>
              <a:rPr lang="en-US"/>
              <a:t>2-</a:t>
            </a:r>
            <a:fld id="{0D8F6AE0-FDC6-4242-BE9D-FDF239A0910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4522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9811" name="Rectangle 3"/>
          <p:cNvSpPr>
            <a:spLocks noGrp="1" noChangeArrowheads="1"/>
          </p:cNvSpPr>
          <p:nvPr>
            <p:ph type="title"/>
          </p:nvPr>
        </p:nvSpPr>
        <p:spPr bwMode="auto">
          <a:xfrm>
            <a:off x="152400" y="304800"/>
            <a:ext cx="8839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r>
              <a:rPr lang="en-US"/>
              <a:t>CERT Basic Training Unit 2: Fire Safety and Utility Controls</a:t>
            </a:r>
            <a:endParaRPr lang="en-US" dirty="0"/>
          </a:p>
        </p:txBody>
      </p:sp>
      <p:sp>
        <p:nvSpPr>
          <p:cNvPr id="119815" name="Rectangle 7"/>
          <p:cNvSpPr>
            <a:spLocks noGrp="1" noChangeArrowheads="1"/>
          </p:cNvSpPr>
          <p:nvPr>
            <p:ph type="sldNum" sz="quarter" idx="4"/>
          </p:nvPr>
        </p:nvSpPr>
        <p:spPr bwMode="auto">
          <a:xfrm>
            <a:off x="62484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r>
              <a:rPr lang="en-US"/>
              <a:t>2-</a:t>
            </a:r>
            <a:fld id="{BD6CF63D-6405-45B1-BE14-E80A673CB098}" type="slidenum">
              <a:rPr lang="en-US"/>
              <a:pPr>
                <a:defRPr/>
              </a:pPr>
              <a:t>‹#›</a:t>
            </a:fld>
            <a:endParaRPr lang="en-US"/>
          </a:p>
        </p:txBody>
      </p:sp>
      <p:pic>
        <p:nvPicPr>
          <p:cNvPr id="2054" name="Picture 4" descr="certlogo"/>
          <p:cNvPicPr>
            <a:picLocks noChangeAspect="1" noChangeArrowheads="1"/>
          </p:cNvPicPr>
          <p:nvPr userDrawn="1"/>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24800" y="6172200"/>
            <a:ext cx="12382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55" name="Picture 10" descr="fema_logo_small.png"/>
          <p:cNvPicPr>
            <a:picLocks noChangeAspect="1"/>
          </p:cNvPicPr>
          <p:nvPr userDrawn="1"/>
        </p:nvPicPr>
        <p:blipFill>
          <a:blip r:embed="rId1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1600" y="6146800"/>
            <a:ext cx="1770063" cy="6826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charset="2"/>
        <a:buChar char="§"/>
        <a:defRPr sz="2800">
          <a:solidFill>
            <a:srgbClr val="006600"/>
          </a:solidFill>
          <a:latin typeface="+mn-lt"/>
        </a:defRPr>
      </a:lvl2pPr>
      <a:lvl3pPr marL="1143000" indent="-228600" algn="l" rtl="0" eaLnBrk="0" fontAlgn="base" hangingPunct="0">
        <a:spcBef>
          <a:spcPct val="20000"/>
        </a:spcBef>
        <a:spcAft>
          <a:spcPct val="0"/>
        </a:spcAft>
        <a:buClr>
          <a:srgbClr val="006600"/>
        </a:buClr>
        <a:buFont typeface="Wingdings" charset="2"/>
        <a:buChar char="v"/>
        <a:defRPr sz="2400">
          <a:solidFill>
            <a:srgbClr val="006600"/>
          </a:solidFill>
          <a:latin typeface="+mn-lt"/>
        </a:defRPr>
      </a:lvl3pPr>
      <a:lvl4pPr marL="1600200" indent="-228600" algn="l" rtl="0" eaLnBrk="0" fontAlgn="base" hangingPunct="0">
        <a:spcBef>
          <a:spcPct val="20000"/>
        </a:spcBef>
        <a:spcAft>
          <a:spcPct val="0"/>
        </a:spcAft>
        <a:buClr>
          <a:srgbClr val="006600"/>
        </a:buClr>
        <a:buFont typeface="Wingdings" charset="2"/>
        <a:buChar char="§"/>
        <a:defRPr sz="2000">
          <a:solidFill>
            <a:srgbClr val="006600"/>
          </a:solidFill>
          <a:latin typeface="+mn-lt"/>
        </a:defRPr>
      </a:lvl4pPr>
      <a:lvl5pPr marL="2057400" indent="-228600" algn="l" rtl="0" eaLnBrk="0" fontAlgn="base" hangingPunct="0">
        <a:spcBef>
          <a:spcPct val="20000"/>
        </a:spcBef>
        <a:spcAft>
          <a:spcPct val="0"/>
        </a:spcAft>
        <a:buClr>
          <a:srgbClr val="006600"/>
        </a:buClr>
        <a:buFont typeface="Wingdings" charset="2"/>
        <a:buChar char="v"/>
        <a:defRPr sz="1600">
          <a:solidFill>
            <a:srgbClr val="006600"/>
          </a:solidFill>
          <a:latin typeface="+mn-lt"/>
        </a:defRPr>
      </a:lvl5pPr>
      <a:lvl6pPr marL="25146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6pPr>
      <a:lvl7pPr marL="29718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7pPr>
      <a:lvl8pPr marL="34290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8pPr>
      <a:lvl9pPr marL="3886200" indent="-228600" algn="l" rtl="0" fontAlgn="base">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Fire Safety and Utility Controls</a:t>
            </a:r>
          </a:p>
        </p:txBody>
      </p:sp>
      <p:sp>
        <p:nvSpPr>
          <p:cNvPr id="5123" name="Rectangle 3"/>
          <p:cNvSpPr>
            <a:spLocks noGrp="1" noChangeArrowheads="1"/>
          </p:cNvSpPr>
          <p:nvPr>
            <p:ph type="subTitle" idx="1"/>
          </p:nvPr>
        </p:nvSpPr>
        <p:spPr/>
        <p:txBody>
          <a:bodyPr/>
          <a:lstStyle/>
          <a:p>
            <a:pPr eaLnBrk="1" hangingPunct="1"/>
            <a:r>
              <a:rPr lang="en-US" altLang="en-US" dirty="0" smtClean="0">
                <a:solidFill>
                  <a:schemeClr val="tx1"/>
                </a:solidFill>
              </a:rPr>
              <a:t>BRM CERT TRAINING</a:t>
            </a:r>
            <a:endParaRPr lang="en-US" altLang="en-US" dirty="0" smtClean="0">
              <a:solidFill>
                <a:schemeClr val="tx1"/>
              </a:solidFill>
            </a:endParaRPr>
          </a:p>
          <a:p>
            <a:pPr eaLnBrk="1" hangingPunct="1"/>
            <a:endParaRPr lang="en-US" alt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913668B8-E6E7-48D8-97E1-15978F6FCF33}" type="slidenum">
              <a:rPr lang="en-US" altLang="en-US" b="0" smtClean="0"/>
              <a:pPr eaLnBrk="1" hangingPunct="1"/>
              <a:t>9</a:t>
            </a:fld>
            <a:endParaRPr lang="en-US" altLang="en-US" b="0" smtClean="0"/>
          </a:p>
        </p:txBody>
      </p:sp>
      <p:sp>
        <p:nvSpPr>
          <p:cNvPr id="1229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sp>
        <p:nvSpPr>
          <p:cNvPr id="12293" name="Rectangle 3"/>
          <p:cNvSpPr>
            <a:spLocks noGrp="1" noChangeArrowheads="1"/>
          </p:cNvSpPr>
          <p:nvPr>
            <p:ph type="body" idx="1"/>
          </p:nvPr>
        </p:nvSpPr>
        <p:spPr>
          <a:xfrm>
            <a:off x="457200" y="1341438"/>
            <a:ext cx="4419600" cy="4525962"/>
          </a:xfrm>
        </p:spPr>
        <p:txBody>
          <a:bodyPr/>
          <a:lstStyle/>
          <a:p>
            <a:pPr eaLnBrk="1" hangingPunct="1"/>
            <a:r>
              <a:rPr lang="en-US" altLang="en-US" dirty="0" smtClean="0"/>
              <a:t>This is a no – no!</a:t>
            </a:r>
          </a:p>
        </p:txBody>
      </p:sp>
      <p:sp>
        <p:nvSpPr>
          <p:cNvPr id="50178" name="Rectangle 2"/>
          <p:cNvSpPr>
            <a:spLocks noGrp="1" noChangeArrowheads="1"/>
          </p:cNvSpPr>
          <p:nvPr>
            <p:ph type="title"/>
          </p:nvPr>
        </p:nvSpPr>
        <p:spPr/>
        <p:txBody>
          <a:bodyPr/>
          <a:lstStyle/>
          <a:p>
            <a:pPr eaLnBrk="1" hangingPunct="1">
              <a:defRPr/>
            </a:pPr>
            <a:r>
              <a:rPr lang="en-US" sz="3600" smtClean="0"/>
              <a:t>Reducing Electrical Hazards</a:t>
            </a:r>
          </a:p>
        </p:txBody>
      </p:sp>
      <p:pic>
        <p:nvPicPr>
          <p:cNvPr id="7" name="Picture 6" descr="Extension-Cord-Safety.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2679121" y="-316921"/>
            <a:ext cx="4090557" cy="8534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913668B8-E6E7-48D8-97E1-15978F6FCF33}" type="slidenum">
              <a:rPr lang="en-US" altLang="en-US" b="0" smtClean="0"/>
              <a:pPr eaLnBrk="1" hangingPunct="1"/>
              <a:t>10</a:t>
            </a:fld>
            <a:endParaRPr lang="en-US" altLang="en-US" b="0" smtClean="0"/>
          </a:p>
        </p:txBody>
      </p:sp>
      <p:sp>
        <p:nvSpPr>
          <p:cNvPr id="1229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sp>
        <p:nvSpPr>
          <p:cNvPr id="12293" name="Rectangle 3"/>
          <p:cNvSpPr>
            <a:spLocks noGrp="1" noChangeArrowheads="1"/>
          </p:cNvSpPr>
          <p:nvPr>
            <p:ph type="body" idx="1"/>
          </p:nvPr>
        </p:nvSpPr>
        <p:spPr>
          <a:xfrm>
            <a:off x="457200" y="1341438"/>
            <a:ext cx="4419600" cy="4525962"/>
          </a:xfrm>
        </p:spPr>
        <p:txBody>
          <a:bodyPr/>
          <a:lstStyle/>
          <a:p>
            <a:pPr eaLnBrk="1" hangingPunct="1"/>
            <a:r>
              <a:rPr lang="en-US" altLang="en-US" dirty="0" smtClean="0"/>
              <a:t>Throw this extension </a:t>
            </a:r>
          </a:p>
          <a:p>
            <a:pPr eaLnBrk="1" hangingPunct="1">
              <a:buNone/>
            </a:pPr>
            <a:r>
              <a:rPr lang="en-US" altLang="en-US" dirty="0" smtClean="0"/>
              <a:t>cord away!</a:t>
            </a:r>
          </a:p>
        </p:txBody>
      </p:sp>
      <p:sp>
        <p:nvSpPr>
          <p:cNvPr id="50178" name="Rectangle 2"/>
          <p:cNvSpPr>
            <a:spLocks noGrp="1" noChangeArrowheads="1"/>
          </p:cNvSpPr>
          <p:nvPr>
            <p:ph type="title"/>
          </p:nvPr>
        </p:nvSpPr>
        <p:spPr/>
        <p:txBody>
          <a:bodyPr/>
          <a:lstStyle/>
          <a:p>
            <a:pPr eaLnBrk="1" hangingPunct="1">
              <a:defRPr/>
            </a:pPr>
            <a:r>
              <a:rPr lang="en-US" sz="3600" smtClean="0"/>
              <a:t>Reducing Electrical Hazards</a:t>
            </a:r>
          </a:p>
        </p:txBody>
      </p:sp>
      <p:pic>
        <p:nvPicPr>
          <p:cNvPr id="8" name="Picture 7" descr="wire damaged.jpg.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2438400"/>
            <a:ext cx="5299364" cy="3505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913668B8-E6E7-48D8-97E1-15978F6FCF33}" type="slidenum">
              <a:rPr lang="en-US" altLang="en-US" b="0" smtClean="0"/>
              <a:pPr eaLnBrk="1" hangingPunct="1"/>
              <a:t>11</a:t>
            </a:fld>
            <a:endParaRPr lang="en-US" altLang="en-US" b="0" smtClean="0"/>
          </a:p>
        </p:txBody>
      </p:sp>
      <p:sp>
        <p:nvSpPr>
          <p:cNvPr id="1229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sp>
        <p:nvSpPr>
          <p:cNvPr id="12293" name="Rectangle 3"/>
          <p:cNvSpPr>
            <a:spLocks noGrp="1" noChangeArrowheads="1"/>
          </p:cNvSpPr>
          <p:nvPr>
            <p:ph type="body" idx="1"/>
          </p:nvPr>
        </p:nvSpPr>
        <p:spPr>
          <a:xfrm>
            <a:off x="457200" y="1341438"/>
            <a:ext cx="8229600" cy="4525962"/>
          </a:xfrm>
        </p:spPr>
        <p:txBody>
          <a:bodyPr/>
          <a:lstStyle/>
          <a:p>
            <a:pPr eaLnBrk="1" hangingPunct="1"/>
            <a:r>
              <a:rPr lang="en-US" altLang="en-US" dirty="0" smtClean="0"/>
              <a:t>What we find in homes:</a:t>
            </a:r>
          </a:p>
          <a:p>
            <a:pPr lvl="1" eaLnBrk="1" hangingPunct="1"/>
            <a:r>
              <a:rPr lang="en-US" altLang="en-US" dirty="0" smtClean="0"/>
              <a:t>Microwave ovens plugged into a power strip</a:t>
            </a:r>
          </a:p>
          <a:p>
            <a:pPr lvl="1" eaLnBrk="1" hangingPunct="1"/>
            <a:r>
              <a:rPr lang="en-US" altLang="en-US" dirty="0" smtClean="0"/>
              <a:t>Toasters left plugged in when not in use</a:t>
            </a:r>
          </a:p>
          <a:p>
            <a:pPr lvl="1" eaLnBrk="1" hangingPunct="1"/>
            <a:r>
              <a:rPr lang="en-US" altLang="en-US" dirty="0" smtClean="0"/>
              <a:t>Wires running under a rug or carpet</a:t>
            </a:r>
          </a:p>
          <a:p>
            <a:pPr lvl="1" eaLnBrk="1" hangingPunct="1"/>
            <a:r>
              <a:rPr lang="en-US" altLang="en-US" dirty="0" smtClean="0"/>
              <a:t>Cluttered power strips</a:t>
            </a:r>
          </a:p>
          <a:p>
            <a:pPr lvl="1" eaLnBrk="1" hangingPunct="1"/>
            <a:r>
              <a:rPr lang="en-US" altLang="en-US" dirty="0" smtClean="0"/>
              <a:t>Not an electrical hazard: Cluttered hallways</a:t>
            </a:r>
          </a:p>
          <a:p>
            <a:pPr lvl="1" eaLnBrk="1" hangingPunct="1"/>
            <a:endParaRPr lang="en-US" altLang="en-US" dirty="0" smtClean="0"/>
          </a:p>
          <a:p>
            <a:pPr lvl="1" eaLnBrk="1" hangingPunct="1"/>
            <a:endParaRPr lang="en-US" altLang="en-US" dirty="0" smtClean="0"/>
          </a:p>
        </p:txBody>
      </p:sp>
      <p:sp>
        <p:nvSpPr>
          <p:cNvPr id="50178" name="Rectangle 2"/>
          <p:cNvSpPr>
            <a:spLocks noGrp="1" noChangeArrowheads="1"/>
          </p:cNvSpPr>
          <p:nvPr>
            <p:ph type="title"/>
          </p:nvPr>
        </p:nvSpPr>
        <p:spPr/>
        <p:txBody>
          <a:bodyPr/>
          <a:lstStyle/>
          <a:p>
            <a:pPr eaLnBrk="1" hangingPunct="1">
              <a:defRPr/>
            </a:pPr>
            <a:r>
              <a:rPr lang="en-US" sz="3600" smtClean="0"/>
              <a:t>Reducing Electrical Hazards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sp>
        <p:nvSpPr>
          <p:cNvPr id="13315"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129CC1B2-7982-4C0E-92A8-EC701EC30B4D}" type="slidenum">
              <a:rPr lang="en-US" altLang="en-US" b="0" smtClean="0"/>
              <a:pPr eaLnBrk="1" hangingPunct="1"/>
              <a:t>12</a:t>
            </a:fld>
            <a:endParaRPr lang="en-US" altLang="en-US" b="0" smtClean="0"/>
          </a:p>
        </p:txBody>
      </p:sp>
      <p:sp>
        <p:nvSpPr>
          <p:cNvPr id="52226" name="Rectangle 2"/>
          <p:cNvSpPr>
            <a:spLocks noGrp="1" noChangeArrowheads="1"/>
          </p:cNvSpPr>
          <p:nvPr>
            <p:ph type="title"/>
          </p:nvPr>
        </p:nvSpPr>
        <p:spPr/>
        <p:txBody>
          <a:bodyPr/>
          <a:lstStyle/>
          <a:p>
            <a:pPr eaLnBrk="1" hangingPunct="1">
              <a:defRPr/>
            </a:pPr>
            <a:r>
              <a:rPr lang="en-US" sz="3600" smtClean="0"/>
              <a:t>Electrical Emergencies</a:t>
            </a:r>
          </a:p>
        </p:txBody>
      </p:sp>
      <p:sp>
        <p:nvSpPr>
          <p:cNvPr id="13317" name="Rectangle 3"/>
          <p:cNvSpPr>
            <a:spLocks noGrp="1" noChangeArrowheads="1"/>
          </p:cNvSpPr>
          <p:nvPr>
            <p:ph type="body" idx="1"/>
          </p:nvPr>
        </p:nvSpPr>
        <p:spPr/>
        <p:txBody>
          <a:bodyPr/>
          <a:lstStyle/>
          <a:p>
            <a:pPr eaLnBrk="1" hangingPunct="1"/>
            <a:r>
              <a:rPr lang="en-US" altLang="en-US" smtClean="0"/>
              <a:t>Know where power shutoffs are for:</a:t>
            </a:r>
          </a:p>
          <a:p>
            <a:pPr lvl="1" eaLnBrk="1" hangingPunct="1"/>
            <a:r>
              <a:rPr lang="en-US" altLang="en-US" smtClean="0"/>
              <a:t>Appliances</a:t>
            </a:r>
          </a:p>
          <a:p>
            <a:pPr lvl="1" eaLnBrk="1" hangingPunct="1"/>
            <a:r>
              <a:rPr lang="en-US" altLang="en-US" smtClean="0"/>
              <a:t>Circuit breakers</a:t>
            </a:r>
          </a:p>
          <a:p>
            <a:pPr lvl="1" eaLnBrk="1" hangingPunct="1"/>
            <a:r>
              <a:rPr lang="en-US" altLang="en-US" smtClean="0"/>
              <a:t>Fuses</a:t>
            </a:r>
          </a:p>
          <a:p>
            <a:pPr eaLnBrk="1" hangingPunct="1"/>
            <a:r>
              <a:rPr lang="en-US" altLang="en-US" smtClean="0"/>
              <a:t>Post shutoff directions next to all utilities</a:t>
            </a:r>
          </a:p>
          <a:p>
            <a:pPr eaLnBrk="1" hangingPunct="1"/>
            <a:r>
              <a:rPr lang="en-US" altLang="en-US" smtClean="0"/>
              <a:t>Know procedures for turning power back 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318E2647-090E-49F1-B353-79E2623355B2}" type="slidenum">
              <a:rPr lang="en-US" altLang="en-US" b="0" smtClean="0"/>
              <a:pPr eaLnBrk="1" hangingPunct="1"/>
              <a:t>13</a:t>
            </a:fld>
            <a:endParaRPr lang="en-US" altLang="en-US" b="0" smtClean="0"/>
          </a:p>
        </p:txBody>
      </p:sp>
      <p:sp>
        <p:nvSpPr>
          <p:cNvPr id="14338"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14341" name="Rectangle 3"/>
          <p:cNvSpPr>
            <a:spLocks noGrp="1" noChangeArrowheads="1"/>
          </p:cNvSpPr>
          <p:nvPr>
            <p:ph type="body" idx="1"/>
          </p:nvPr>
        </p:nvSpPr>
        <p:spPr>
          <a:xfrm>
            <a:off x="3962400" y="1524000"/>
            <a:ext cx="4800600" cy="4343400"/>
          </a:xfrm>
        </p:spPr>
        <p:txBody>
          <a:bodyPr/>
          <a:lstStyle/>
          <a:p>
            <a:pPr eaLnBrk="1" hangingPunct="1">
              <a:buNone/>
            </a:pPr>
            <a:endParaRPr lang="en-US" altLang="en-US" dirty="0" smtClean="0"/>
          </a:p>
          <a:p>
            <a:pPr eaLnBrk="1" hangingPunct="1">
              <a:buFont typeface="Arial" charset="0"/>
              <a:buNone/>
            </a:pPr>
            <a:endParaRPr lang="en-US" altLang="en-US" dirty="0" smtClean="0"/>
          </a:p>
          <a:p>
            <a:pPr eaLnBrk="1" hangingPunct="1"/>
            <a:r>
              <a:rPr lang="en-US" altLang="en-US" dirty="0" smtClean="0"/>
              <a:t>Circuit box with shutoff:</a:t>
            </a:r>
          </a:p>
          <a:p>
            <a:pPr eaLnBrk="1" hangingPunct="1">
              <a:buNone/>
            </a:pPr>
            <a:r>
              <a:rPr lang="en-US" altLang="en-US" dirty="0" smtClean="0"/>
              <a:t>What does shutoff mean?</a:t>
            </a:r>
          </a:p>
          <a:p>
            <a:pPr eaLnBrk="1" hangingPunct="1">
              <a:buFont typeface="Arial" charset="0"/>
              <a:buNone/>
            </a:pPr>
            <a:endParaRPr lang="en-US" altLang="en-US" dirty="0" smtClean="0"/>
          </a:p>
        </p:txBody>
      </p:sp>
      <p:sp>
        <p:nvSpPr>
          <p:cNvPr id="54274" name="Rectangle 2"/>
          <p:cNvSpPr>
            <a:spLocks noGrp="1" noChangeArrowheads="1"/>
          </p:cNvSpPr>
          <p:nvPr>
            <p:ph type="title"/>
          </p:nvPr>
        </p:nvSpPr>
        <p:spPr/>
        <p:txBody>
          <a:bodyPr/>
          <a:lstStyle/>
          <a:p>
            <a:pPr eaLnBrk="1" hangingPunct="1">
              <a:defRPr/>
            </a:pPr>
            <a:r>
              <a:rPr lang="en-US" sz="3600" smtClean="0"/>
              <a:t>Shutoff Procedures</a:t>
            </a:r>
          </a:p>
        </p:txBody>
      </p:sp>
      <p:pic>
        <p:nvPicPr>
          <p:cNvPr id="7" name="Picture 6" descr="fh17mar_576_06_401-1.jpg"/>
          <p:cNvPicPr>
            <a:picLocks noChangeAspect="1"/>
          </p:cNvPicPr>
          <p:nvPr/>
        </p:nvPicPr>
        <p:blipFill>
          <a:blip r:embed="rId3"/>
          <a:stretch>
            <a:fillRect/>
          </a:stretch>
        </p:blipFill>
        <p:spPr>
          <a:xfrm>
            <a:off x="304800" y="1371600"/>
            <a:ext cx="3352800" cy="4343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318E2647-090E-49F1-B353-79E2623355B2}" type="slidenum">
              <a:rPr lang="en-US" altLang="en-US" b="0" smtClean="0"/>
              <a:pPr eaLnBrk="1" hangingPunct="1"/>
              <a:t>14</a:t>
            </a:fld>
            <a:endParaRPr lang="en-US" altLang="en-US" b="0" smtClean="0"/>
          </a:p>
        </p:txBody>
      </p:sp>
      <p:sp>
        <p:nvSpPr>
          <p:cNvPr id="14338"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14341" name="Rectangle 3"/>
          <p:cNvSpPr>
            <a:spLocks noGrp="1" noChangeArrowheads="1"/>
          </p:cNvSpPr>
          <p:nvPr>
            <p:ph type="body" idx="1"/>
          </p:nvPr>
        </p:nvSpPr>
        <p:spPr>
          <a:xfrm>
            <a:off x="3962400" y="1524000"/>
            <a:ext cx="4800600" cy="1981200"/>
          </a:xfrm>
        </p:spPr>
        <p:txBody>
          <a:bodyPr/>
          <a:lstStyle/>
          <a:p>
            <a:pPr eaLnBrk="1" hangingPunct="1">
              <a:buNone/>
            </a:pPr>
            <a:endParaRPr lang="en-US" altLang="en-US" dirty="0" smtClean="0"/>
          </a:p>
          <a:p>
            <a:pPr eaLnBrk="1" hangingPunct="1">
              <a:buFont typeface="Arial" charset="0"/>
              <a:buNone/>
            </a:pPr>
            <a:endParaRPr lang="en-US" altLang="en-US" dirty="0" smtClean="0"/>
          </a:p>
        </p:txBody>
      </p:sp>
      <p:sp>
        <p:nvSpPr>
          <p:cNvPr id="54274" name="Rectangle 2"/>
          <p:cNvSpPr>
            <a:spLocks noGrp="1" noChangeArrowheads="1"/>
          </p:cNvSpPr>
          <p:nvPr>
            <p:ph type="title"/>
          </p:nvPr>
        </p:nvSpPr>
        <p:spPr/>
        <p:txBody>
          <a:bodyPr/>
          <a:lstStyle/>
          <a:p>
            <a:pPr eaLnBrk="1" hangingPunct="1">
              <a:defRPr/>
            </a:pPr>
            <a:r>
              <a:rPr lang="en-US" sz="3600" smtClean="0"/>
              <a:t>Shutoff Procedures</a:t>
            </a:r>
          </a:p>
        </p:txBody>
      </p:sp>
      <p:pic>
        <p:nvPicPr>
          <p:cNvPr id="8" name="Picture 7" descr="APR17_Reset_Breaker_3.jpg"/>
          <p:cNvPicPr>
            <a:picLocks noChangeAspect="1"/>
          </p:cNvPicPr>
          <p:nvPr/>
        </p:nvPicPr>
        <p:blipFill>
          <a:blip r:embed="rId3"/>
          <a:stretch>
            <a:fillRect/>
          </a:stretch>
        </p:blipFill>
        <p:spPr>
          <a:xfrm>
            <a:off x="2133600" y="1143000"/>
            <a:ext cx="4267200" cy="4800600"/>
          </a:xfrm>
          <a:prstGeom prst="rect">
            <a:avLst/>
          </a:prstGeom>
        </p:spPr>
      </p:pic>
      <p:cxnSp>
        <p:nvCxnSpPr>
          <p:cNvPr id="17" name="Straight Arrow Connector 16"/>
          <p:cNvCxnSpPr/>
          <p:nvPr/>
        </p:nvCxnSpPr>
        <p:spPr bwMode="auto">
          <a:xfrm>
            <a:off x="1371600" y="4343400"/>
            <a:ext cx="27432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762000" y="4114800"/>
            <a:ext cx="810016" cy="369332"/>
          </a:xfrm>
          <a:prstGeom prst="rect">
            <a:avLst/>
          </a:prstGeom>
          <a:noFill/>
        </p:spPr>
        <p:txBody>
          <a:bodyPr wrap="square" rtlCol="0">
            <a:spAutoFit/>
          </a:bodyPr>
          <a:lstStyle/>
          <a:p>
            <a:r>
              <a:rPr lang="en-US" dirty="0" smtClean="0"/>
              <a:t>On</a:t>
            </a:r>
            <a:endParaRPr lang="en-US" dirty="0"/>
          </a:p>
        </p:txBody>
      </p:sp>
      <p:cxnSp>
        <p:nvCxnSpPr>
          <p:cNvPr id="22" name="Straight Arrow Connector 21"/>
          <p:cNvCxnSpPr/>
          <p:nvPr/>
        </p:nvCxnSpPr>
        <p:spPr bwMode="auto">
          <a:xfrm rot="10800000">
            <a:off x="3810000" y="3810000"/>
            <a:ext cx="41910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7924800" y="3810000"/>
            <a:ext cx="1066800" cy="369332"/>
          </a:xfrm>
          <a:prstGeom prst="rect">
            <a:avLst/>
          </a:prstGeom>
          <a:noFill/>
        </p:spPr>
        <p:txBody>
          <a:bodyPr wrap="square" rtlCol="0">
            <a:spAutoFit/>
          </a:bodyPr>
          <a:lstStyle/>
          <a:p>
            <a:r>
              <a:rPr lang="en-US" dirty="0" smtClean="0"/>
              <a:t>Off</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fire hazards	</a:t>
            </a:r>
            <a:endParaRPr lang="en-US" sz="3600" dirty="0"/>
          </a:p>
        </p:txBody>
      </p:sp>
      <p:sp>
        <p:nvSpPr>
          <p:cNvPr id="3" name="Content Placeholder 2"/>
          <p:cNvSpPr>
            <a:spLocks noGrp="1"/>
          </p:cNvSpPr>
          <p:nvPr>
            <p:ph idx="1"/>
          </p:nvPr>
        </p:nvSpPr>
        <p:spPr/>
        <p:txBody>
          <a:bodyPr/>
          <a:lstStyle/>
          <a:p>
            <a:r>
              <a:rPr lang="en-US" dirty="0" smtClean="0"/>
              <a:t>Candles</a:t>
            </a:r>
          </a:p>
          <a:p>
            <a:r>
              <a:rPr lang="en-US" dirty="0" smtClean="0"/>
              <a:t>Smoking: Lit cigarette</a:t>
            </a:r>
          </a:p>
          <a:p>
            <a:r>
              <a:rPr lang="en-US" dirty="0" smtClean="0"/>
              <a:t>Matches </a:t>
            </a:r>
          </a:p>
          <a:p>
            <a:r>
              <a:rPr lang="en-US" dirty="0" smtClean="0"/>
              <a:t>Natural Gas</a:t>
            </a:r>
            <a:endParaRPr lang="en-US"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16387"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5C783FBB-51C5-40EA-9AA4-DE738A84ED7A}" type="slidenum">
              <a:rPr lang="en-US" altLang="en-US" b="0" smtClean="0"/>
              <a:pPr eaLnBrk="1" hangingPunct="1"/>
              <a:t>16</a:t>
            </a:fld>
            <a:endParaRPr lang="en-US" altLang="en-US" b="0" smtClean="0"/>
          </a:p>
        </p:txBody>
      </p:sp>
      <p:sp>
        <p:nvSpPr>
          <p:cNvPr id="60418" name="Rectangle 2"/>
          <p:cNvSpPr>
            <a:spLocks noGrp="1" noChangeArrowheads="1"/>
          </p:cNvSpPr>
          <p:nvPr>
            <p:ph type="title"/>
          </p:nvPr>
        </p:nvSpPr>
        <p:spPr/>
        <p:txBody>
          <a:bodyPr/>
          <a:lstStyle/>
          <a:p>
            <a:pPr eaLnBrk="1" hangingPunct="1">
              <a:defRPr/>
            </a:pPr>
            <a:r>
              <a:rPr lang="en-US" sz="3600" smtClean="0"/>
              <a:t>Natural Gas Hazard Awareness</a:t>
            </a:r>
          </a:p>
        </p:txBody>
      </p:sp>
      <p:sp>
        <p:nvSpPr>
          <p:cNvPr id="16389" name="Rectangle 3"/>
          <p:cNvSpPr>
            <a:spLocks noGrp="1" noChangeArrowheads="1"/>
          </p:cNvSpPr>
          <p:nvPr>
            <p:ph type="body" idx="1"/>
          </p:nvPr>
        </p:nvSpPr>
        <p:spPr/>
        <p:txBody>
          <a:bodyPr/>
          <a:lstStyle/>
          <a:p>
            <a:pPr eaLnBrk="1" hangingPunct="1"/>
            <a:r>
              <a:rPr lang="en-US" altLang="en-US" smtClean="0"/>
              <a:t>Install natural gas detector</a:t>
            </a:r>
          </a:p>
          <a:p>
            <a:pPr eaLnBrk="1" hangingPunct="1"/>
            <a:r>
              <a:rPr lang="en-US" altLang="en-US" smtClean="0"/>
              <a:t>Install carbon monoxide detector in home</a:t>
            </a:r>
          </a:p>
          <a:p>
            <a:pPr eaLnBrk="1" hangingPunct="1"/>
            <a:r>
              <a:rPr lang="en-US" altLang="en-US" smtClean="0"/>
              <a:t>Test batteries for natural gas and carbon monoxide detectors every month</a:t>
            </a:r>
          </a:p>
          <a:p>
            <a:pPr lvl="1" eaLnBrk="1" hangingPunct="1"/>
            <a:r>
              <a:rPr lang="en-US" altLang="en-US" smtClean="0"/>
              <a:t>Change batteries every 6 months</a:t>
            </a:r>
          </a:p>
          <a:p>
            <a:pPr eaLnBrk="1" hangingPunct="1"/>
            <a:r>
              <a:rPr lang="en-US" altLang="en-US" smtClean="0"/>
              <a:t>Locate and label gas shutoffs</a:t>
            </a:r>
          </a:p>
          <a:p>
            <a:pPr lvl="1" eaLnBrk="1" hangingPunct="1"/>
            <a:r>
              <a:rPr lang="en-US" altLang="en-US" smtClean="0"/>
              <a:t>Have proper non-sparking tool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1741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607B263A-3F92-454C-A2B6-A2BEBD8E8F08}" type="slidenum">
              <a:rPr lang="en-US" altLang="en-US" b="0" smtClean="0"/>
              <a:pPr eaLnBrk="1" hangingPunct="1"/>
              <a:t>17</a:t>
            </a:fld>
            <a:endParaRPr lang="en-US" altLang="en-US" b="0" smtClean="0"/>
          </a:p>
        </p:txBody>
      </p:sp>
      <p:pic>
        <p:nvPicPr>
          <p:cNvPr id="17414" name="Picture 4" descr="Gas valve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24400" y="1676400"/>
            <a:ext cx="3797300" cy="3700463"/>
          </a:xfrm>
          <a:prstGeom prst="rect">
            <a:avLst/>
          </a:prstGeom>
          <a:noFill/>
          <a:ln w="952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7413" name="Rectangle 3"/>
          <p:cNvSpPr>
            <a:spLocks noGrp="1" noChangeArrowheads="1"/>
          </p:cNvSpPr>
          <p:nvPr>
            <p:ph type="body" idx="1"/>
          </p:nvPr>
        </p:nvSpPr>
        <p:spPr>
          <a:xfrm>
            <a:off x="457200" y="1600200"/>
            <a:ext cx="3886200" cy="4267200"/>
          </a:xfrm>
        </p:spPr>
        <p:txBody>
          <a:bodyPr/>
          <a:lstStyle/>
          <a:p>
            <a:pPr eaLnBrk="1" hangingPunct="1"/>
            <a:r>
              <a:rPr lang="en-US" altLang="en-US" smtClean="0"/>
              <a:t>Locate and label gas shutoff valves</a:t>
            </a:r>
          </a:p>
          <a:p>
            <a:pPr eaLnBrk="1" hangingPunct="1"/>
            <a:r>
              <a:rPr lang="en-US" altLang="en-US" smtClean="0"/>
              <a:t>If not automatic, know procedures for shutting off gas</a:t>
            </a:r>
          </a:p>
          <a:p>
            <a:pPr eaLnBrk="1" hangingPunct="1">
              <a:buFont typeface="Arial" charset="0"/>
              <a:buNone/>
            </a:pPr>
            <a:endParaRPr lang="en-US" altLang="en-US" smtClean="0"/>
          </a:p>
        </p:txBody>
      </p:sp>
      <p:sp>
        <p:nvSpPr>
          <p:cNvPr id="62466" name="Rectangle 2"/>
          <p:cNvSpPr>
            <a:spLocks noGrp="1" noChangeArrowheads="1"/>
          </p:cNvSpPr>
          <p:nvPr>
            <p:ph type="title"/>
          </p:nvPr>
        </p:nvSpPr>
        <p:spPr/>
        <p:txBody>
          <a:bodyPr/>
          <a:lstStyle/>
          <a:p>
            <a:pPr eaLnBrk="1" hangingPunct="1">
              <a:defRPr/>
            </a:pPr>
            <a:r>
              <a:rPr lang="en-US" sz="3600" smtClean="0"/>
              <a:t>Gas Shutoff</a:t>
            </a:r>
          </a:p>
        </p:txBody>
      </p:sp>
      <p:cxnSp>
        <p:nvCxnSpPr>
          <p:cNvPr id="8" name="Straight Arrow Connector 7"/>
          <p:cNvCxnSpPr/>
          <p:nvPr/>
        </p:nvCxnSpPr>
        <p:spPr bwMode="auto">
          <a:xfrm rot="5400000">
            <a:off x="7124700" y="3009900"/>
            <a:ext cx="1600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4114800" y="4876800"/>
            <a:ext cx="15240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1741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607B263A-3F92-454C-A2B6-A2BEBD8E8F08}" type="slidenum">
              <a:rPr lang="en-US" altLang="en-US" b="0" smtClean="0"/>
              <a:pPr eaLnBrk="1" hangingPunct="1"/>
              <a:t>18</a:t>
            </a:fld>
            <a:endParaRPr lang="en-US" altLang="en-US" b="0" smtClean="0"/>
          </a:p>
        </p:txBody>
      </p:sp>
      <p:sp>
        <p:nvSpPr>
          <p:cNvPr id="17413" name="Rectangle 3"/>
          <p:cNvSpPr>
            <a:spLocks noGrp="1" noChangeArrowheads="1"/>
          </p:cNvSpPr>
          <p:nvPr>
            <p:ph type="body" idx="1"/>
          </p:nvPr>
        </p:nvSpPr>
        <p:spPr>
          <a:xfrm>
            <a:off x="457200" y="1600200"/>
            <a:ext cx="3886200" cy="4267200"/>
          </a:xfrm>
        </p:spPr>
        <p:txBody>
          <a:bodyPr/>
          <a:lstStyle/>
          <a:p>
            <a:pPr eaLnBrk="1" hangingPunct="1">
              <a:buNone/>
            </a:pPr>
            <a:endParaRPr lang="en-US" altLang="en-US" dirty="0" smtClean="0"/>
          </a:p>
        </p:txBody>
      </p:sp>
      <p:sp>
        <p:nvSpPr>
          <p:cNvPr id="62466" name="Rectangle 2"/>
          <p:cNvSpPr>
            <a:spLocks noGrp="1" noChangeArrowheads="1"/>
          </p:cNvSpPr>
          <p:nvPr>
            <p:ph type="title"/>
          </p:nvPr>
        </p:nvSpPr>
        <p:spPr/>
        <p:txBody>
          <a:bodyPr/>
          <a:lstStyle/>
          <a:p>
            <a:pPr eaLnBrk="1" hangingPunct="1">
              <a:defRPr/>
            </a:pPr>
            <a:r>
              <a:rPr lang="en-US" sz="3600" smtClean="0"/>
              <a:t>Gas Shutoff</a:t>
            </a:r>
          </a:p>
        </p:txBody>
      </p:sp>
      <p:pic>
        <p:nvPicPr>
          <p:cNvPr id="9" name="Picture 8" descr="shut-off-gas-b.jpg"/>
          <p:cNvPicPr>
            <a:picLocks noChangeAspect="1"/>
          </p:cNvPicPr>
          <p:nvPr/>
        </p:nvPicPr>
        <p:blipFill>
          <a:blip r:embed="rId3"/>
          <a:stretch>
            <a:fillRect/>
          </a:stretch>
        </p:blipFill>
        <p:spPr>
          <a:xfrm>
            <a:off x="152400" y="1289050"/>
            <a:ext cx="8839200" cy="4730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p:txBody>
      </p:sp>
      <p:sp>
        <p:nvSpPr>
          <p:cNvPr id="6147"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AEE8A851-47A3-4185-B3F6-4A932EDFE79B}" type="slidenum">
              <a:rPr lang="en-US" altLang="en-US" b="0" smtClean="0"/>
              <a:pPr eaLnBrk="1" hangingPunct="1"/>
              <a:t>1</a:t>
            </a:fld>
            <a:endParaRPr lang="en-US" altLang="en-US" b="0" smtClean="0"/>
          </a:p>
        </p:txBody>
      </p:sp>
      <p:sp>
        <p:nvSpPr>
          <p:cNvPr id="78850" name="Rectangle 2"/>
          <p:cNvSpPr>
            <a:spLocks noGrp="1" noChangeArrowheads="1"/>
          </p:cNvSpPr>
          <p:nvPr>
            <p:ph type="title"/>
          </p:nvPr>
        </p:nvSpPr>
        <p:spPr/>
        <p:txBody>
          <a:bodyPr/>
          <a:lstStyle/>
          <a:p>
            <a:pPr eaLnBrk="1" hangingPunct="1">
              <a:defRPr/>
            </a:pPr>
            <a:r>
              <a:rPr lang="en-US" sz="3600" smtClean="0"/>
              <a:t>Unit Objectives</a:t>
            </a:r>
          </a:p>
        </p:txBody>
      </p:sp>
      <p:sp>
        <p:nvSpPr>
          <p:cNvPr id="6149" name="Rectangle 3"/>
          <p:cNvSpPr>
            <a:spLocks noGrp="1" noChangeArrowheads="1"/>
          </p:cNvSpPr>
          <p:nvPr>
            <p:ph type="body" idx="1"/>
          </p:nvPr>
        </p:nvSpPr>
        <p:spPr/>
        <p:txBody>
          <a:bodyPr/>
          <a:lstStyle/>
          <a:p>
            <a:pPr eaLnBrk="1" hangingPunct="1"/>
            <a:r>
              <a:rPr lang="en-US" altLang="en-US" sz="2800" dirty="0" smtClean="0"/>
              <a:t>What is fire safety</a:t>
            </a:r>
          </a:p>
          <a:p>
            <a:pPr eaLnBrk="1" hangingPunct="1"/>
            <a:r>
              <a:rPr lang="en-US" altLang="en-US" sz="2800" dirty="0" smtClean="0"/>
              <a:t>Identify and reduce potential fire hazards</a:t>
            </a:r>
          </a:p>
          <a:p>
            <a:pPr eaLnBrk="1" hangingPunct="1"/>
            <a:r>
              <a:rPr lang="en-US" altLang="en-US" sz="2800" dirty="0" smtClean="0"/>
              <a:t>Explain basic safety precautions</a:t>
            </a:r>
          </a:p>
          <a:p>
            <a:pPr eaLnBrk="1" hangingPunct="1"/>
            <a:r>
              <a:rPr lang="en-US" altLang="en-US" sz="2800" dirty="0" smtClean="0"/>
              <a:t>Home fire safety </a:t>
            </a:r>
          </a:p>
          <a:p>
            <a:pPr eaLnBrk="1" hangingPunct="1">
              <a:buNone/>
            </a:pPr>
            <a:endParaRPr lang="en-US" alt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19</a:t>
            </a:fld>
            <a:endParaRPr lang="en-US"/>
          </a:p>
        </p:txBody>
      </p:sp>
      <p:sp>
        <p:nvSpPr>
          <p:cNvPr id="7" name="Content Placeholder 6"/>
          <p:cNvSpPr>
            <a:spLocks noGrp="1"/>
          </p:cNvSpPr>
          <p:nvPr>
            <p:ph idx="1"/>
          </p:nvPr>
        </p:nvSpPr>
        <p:spPr/>
        <p:txBody>
          <a:bodyPr/>
          <a:lstStyle/>
          <a:p>
            <a:r>
              <a:rPr lang="en-US" dirty="0" smtClean="0"/>
              <a:t>Typical smoke alarm</a:t>
            </a:r>
          </a:p>
          <a:p>
            <a:r>
              <a:rPr lang="en-US" dirty="0" smtClean="0"/>
              <a:t>Lithium Ion battery last 10 years</a:t>
            </a:r>
          </a:p>
          <a:p>
            <a:pPr lvl="1"/>
            <a:r>
              <a:rPr lang="en-US" sz="3200" dirty="0" smtClean="0"/>
              <a:t>If smoke alarm starts chirping, remove &amp; replace smoke alarm</a:t>
            </a:r>
          </a:p>
          <a:p>
            <a:r>
              <a:rPr lang="en-US" dirty="0" smtClean="0"/>
              <a:t>Recommend testing once a month</a:t>
            </a:r>
          </a:p>
          <a:p>
            <a:r>
              <a:rPr lang="en-US" dirty="0" smtClean="0"/>
              <a:t>Placement: One in each bedroom &amp; one in the hallway. Do not install in the kitchen or close to bathrooms, washer &amp; dryer.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20</a:t>
            </a:fld>
            <a:endParaRPr lang="en-US"/>
          </a:p>
        </p:txBody>
      </p:sp>
      <p:sp>
        <p:nvSpPr>
          <p:cNvPr id="7" name="Content Placeholder 6"/>
          <p:cNvSpPr>
            <a:spLocks noGrp="1"/>
          </p:cNvSpPr>
          <p:nvPr>
            <p:ph idx="1"/>
          </p:nvPr>
        </p:nvSpPr>
        <p:spPr>
          <a:xfrm>
            <a:off x="457200" y="1371600"/>
            <a:ext cx="8229600" cy="4525962"/>
          </a:xfrm>
        </p:spPr>
        <p:txBody>
          <a:bodyPr/>
          <a:lstStyle/>
          <a:p>
            <a:r>
              <a:rPr lang="en-US" dirty="0" smtClean="0"/>
              <a:t>Typical smoke alarm</a:t>
            </a:r>
          </a:p>
        </p:txBody>
      </p:sp>
      <p:pic>
        <p:nvPicPr>
          <p:cNvPr id="6" name="Picture 5" descr="kidde-smoke-detectors-21010019-e1_145.jpg"/>
          <p:cNvPicPr>
            <a:picLocks noChangeAspect="1"/>
          </p:cNvPicPr>
          <p:nvPr/>
        </p:nvPicPr>
        <p:blipFill>
          <a:blip r:embed="rId2"/>
          <a:stretch>
            <a:fillRect/>
          </a:stretch>
        </p:blipFill>
        <p:spPr>
          <a:xfrm>
            <a:off x="2895600" y="2508250"/>
            <a:ext cx="3886200" cy="2673350"/>
          </a:xfrm>
          <a:prstGeom prst="rect">
            <a:avLst/>
          </a:prstGeom>
        </p:spPr>
      </p:pic>
      <p:cxnSp>
        <p:nvCxnSpPr>
          <p:cNvPr id="9" name="Straight Arrow Connector 8"/>
          <p:cNvCxnSpPr/>
          <p:nvPr/>
        </p:nvCxnSpPr>
        <p:spPr bwMode="auto">
          <a:xfrm rot="10800000">
            <a:off x="5029200" y="3581400"/>
            <a:ext cx="1828006" cy="16009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4648200" y="1981200"/>
            <a:ext cx="12954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1676400" y="3810000"/>
            <a:ext cx="21336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0800000" flipV="1">
            <a:off x="6096000" y="2514600"/>
            <a:ext cx="15240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7772400" y="2286000"/>
            <a:ext cx="914400" cy="369332"/>
          </a:xfrm>
          <a:prstGeom prst="rect">
            <a:avLst/>
          </a:prstGeom>
          <a:noFill/>
        </p:spPr>
        <p:txBody>
          <a:bodyPr wrap="square" rtlCol="0">
            <a:spAutoFit/>
          </a:bodyPr>
          <a:lstStyle/>
          <a:p>
            <a:r>
              <a:rPr lang="en-US" dirty="0" smtClean="0"/>
              <a:t>Clean</a:t>
            </a:r>
            <a:endParaRPr lang="en-US" dirty="0"/>
          </a:p>
        </p:txBody>
      </p:sp>
      <p:sp>
        <p:nvSpPr>
          <p:cNvPr id="23" name="TextBox 22"/>
          <p:cNvSpPr txBox="1"/>
          <p:nvPr/>
        </p:nvSpPr>
        <p:spPr>
          <a:xfrm>
            <a:off x="685800" y="4343400"/>
            <a:ext cx="870466" cy="369332"/>
          </a:xfrm>
          <a:prstGeom prst="rect">
            <a:avLst/>
          </a:prstGeom>
          <a:noFill/>
        </p:spPr>
        <p:txBody>
          <a:bodyPr wrap="square" rtlCol="0">
            <a:spAutoFit/>
          </a:bodyPr>
          <a:lstStyle/>
          <a:p>
            <a:r>
              <a:rPr lang="en-US" dirty="0" smtClean="0"/>
              <a:t>Clean</a:t>
            </a:r>
            <a:endParaRPr lang="en-US" dirty="0"/>
          </a:p>
        </p:txBody>
      </p:sp>
      <p:sp>
        <p:nvSpPr>
          <p:cNvPr id="24" name="TextBox 23"/>
          <p:cNvSpPr txBox="1"/>
          <p:nvPr/>
        </p:nvSpPr>
        <p:spPr>
          <a:xfrm>
            <a:off x="5867400" y="1676400"/>
            <a:ext cx="1143000" cy="369332"/>
          </a:xfrm>
          <a:prstGeom prst="rect">
            <a:avLst/>
          </a:prstGeom>
          <a:noFill/>
        </p:spPr>
        <p:txBody>
          <a:bodyPr wrap="square" rtlCol="0">
            <a:spAutoFit/>
          </a:bodyPr>
          <a:lstStyle/>
          <a:p>
            <a:r>
              <a:rPr lang="en-US" dirty="0" smtClean="0"/>
              <a:t>Light</a:t>
            </a:r>
            <a:endParaRPr lang="en-US" dirty="0"/>
          </a:p>
        </p:txBody>
      </p:sp>
      <p:sp>
        <p:nvSpPr>
          <p:cNvPr id="25" name="TextBox 24"/>
          <p:cNvSpPr txBox="1"/>
          <p:nvPr/>
        </p:nvSpPr>
        <p:spPr>
          <a:xfrm>
            <a:off x="7010400" y="5257800"/>
            <a:ext cx="1524000" cy="369332"/>
          </a:xfrm>
          <a:prstGeom prst="rect">
            <a:avLst/>
          </a:prstGeom>
          <a:noFill/>
        </p:spPr>
        <p:txBody>
          <a:bodyPr wrap="square" rtlCol="0">
            <a:spAutoFit/>
          </a:bodyPr>
          <a:lstStyle/>
          <a:p>
            <a:r>
              <a:rPr lang="en-US" dirty="0" smtClean="0"/>
              <a:t>Test button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21</a:t>
            </a:fld>
            <a:endParaRPr lang="en-US"/>
          </a:p>
        </p:txBody>
      </p:sp>
      <p:sp>
        <p:nvSpPr>
          <p:cNvPr id="7" name="Content Placeholder 6"/>
          <p:cNvSpPr>
            <a:spLocks noGrp="1"/>
          </p:cNvSpPr>
          <p:nvPr>
            <p:ph idx="1"/>
          </p:nvPr>
        </p:nvSpPr>
        <p:spPr>
          <a:xfrm>
            <a:off x="457200" y="1371600"/>
            <a:ext cx="8229600" cy="4525962"/>
          </a:xfrm>
        </p:spPr>
        <p:txBody>
          <a:bodyPr/>
          <a:lstStyle/>
          <a:p>
            <a:r>
              <a:rPr lang="en-US" dirty="0" smtClean="0"/>
              <a:t>Special Smoke Alarms: For the hearing impaired</a:t>
            </a:r>
          </a:p>
          <a:p>
            <a:pPr lvl="1"/>
            <a:r>
              <a:rPr lang="en-US" dirty="0" smtClean="0"/>
              <a:t>Bed Shakers</a:t>
            </a:r>
          </a:p>
          <a:p>
            <a:pPr lvl="1"/>
            <a:r>
              <a:rPr lang="en-US" dirty="0" smtClean="0"/>
              <a:t>Flashing Lights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22</a:t>
            </a:fld>
            <a:endParaRPr lang="en-US"/>
          </a:p>
        </p:txBody>
      </p:sp>
      <p:sp>
        <p:nvSpPr>
          <p:cNvPr id="7" name="Content Placeholder 6"/>
          <p:cNvSpPr>
            <a:spLocks noGrp="1"/>
          </p:cNvSpPr>
          <p:nvPr>
            <p:ph idx="1"/>
          </p:nvPr>
        </p:nvSpPr>
        <p:spPr>
          <a:xfrm>
            <a:off x="457200" y="1371600"/>
            <a:ext cx="8229600" cy="4525962"/>
          </a:xfrm>
        </p:spPr>
        <p:txBody>
          <a:bodyPr/>
          <a:lstStyle/>
          <a:p>
            <a:r>
              <a:rPr lang="en-US" dirty="0" smtClean="0"/>
              <a:t>Purchase at City Mill, Home Depot, Lowes</a:t>
            </a:r>
          </a:p>
          <a:p>
            <a:r>
              <a:rPr lang="en-US" dirty="0" smtClean="0"/>
              <a:t>Or, call the American Red Cross</a:t>
            </a:r>
          </a:p>
          <a:p>
            <a:pPr lvl="1"/>
            <a:r>
              <a:rPr lang="en-US" dirty="0" smtClean="0"/>
              <a:t>739-</a:t>
            </a:r>
            <a:r>
              <a:rPr lang="en-US" dirty="0" smtClean="0"/>
              <a:t>8111</a:t>
            </a:r>
          </a:p>
          <a:p>
            <a:pPr lvl="1"/>
            <a:endParaRPr lang="en-US" dirty="0" smtClean="0"/>
          </a:p>
        </p:txBody>
      </p:sp>
      <p:pic>
        <p:nvPicPr>
          <p:cNvPr id="15" name="Picture 14" descr="image.png"/>
          <p:cNvPicPr>
            <a:picLocks noChangeAspect="1"/>
          </p:cNvPicPr>
          <p:nvPr/>
        </p:nvPicPr>
        <p:blipFill>
          <a:blip r:embed="rId2"/>
          <a:stretch>
            <a:fillRect/>
          </a:stretch>
        </p:blipFill>
        <p:spPr>
          <a:xfrm>
            <a:off x="1905000" y="1828800"/>
            <a:ext cx="6248400" cy="43769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23</a:t>
            </a:fld>
            <a:endParaRPr lang="en-US"/>
          </a:p>
        </p:txBody>
      </p:sp>
      <p:sp>
        <p:nvSpPr>
          <p:cNvPr id="7" name="Content Placeholder 6"/>
          <p:cNvSpPr>
            <a:spLocks noGrp="1"/>
          </p:cNvSpPr>
          <p:nvPr>
            <p:ph idx="1"/>
          </p:nvPr>
        </p:nvSpPr>
        <p:spPr>
          <a:xfrm>
            <a:off x="457200" y="1371600"/>
            <a:ext cx="8229600" cy="4525962"/>
          </a:xfrm>
        </p:spPr>
        <p:txBody>
          <a:bodyPr/>
          <a:lstStyle/>
          <a:p>
            <a:pPr>
              <a:buNone/>
            </a:pPr>
            <a:r>
              <a:rPr lang="en-US" dirty="0" smtClean="0"/>
              <a:t>Or, call the American Red Cross for the annual Smoke Alarms For Everyone (SAFE</a:t>
            </a:r>
            <a:r>
              <a:rPr lang="en-US" dirty="0" smtClean="0"/>
              <a:t>) HFD &amp; IBEW retirees</a:t>
            </a:r>
          </a:p>
          <a:p>
            <a:pPr lvl="1"/>
            <a:r>
              <a:rPr lang="en-US" dirty="0" smtClean="0"/>
              <a:t>739-</a:t>
            </a:r>
            <a:r>
              <a:rPr lang="en-US" dirty="0" smtClean="0"/>
              <a:t>8111</a:t>
            </a:r>
          </a:p>
          <a:p>
            <a:pPr lvl="1"/>
            <a:endParaRPr lang="en-US" dirty="0" smtClean="0"/>
          </a:p>
        </p:txBody>
      </p:sp>
      <p:pic>
        <p:nvPicPr>
          <p:cNvPr id="8" name="Picture 7" descr="SAFE.jpg"/>
          <p:cNvPicPr>
            <a:picLocks noChangeAspect="1"/>
          </p:cNvPicPr>
          <p:nvPr/>
        </p:nvPicPr>
        <p:blipFill>
          <a:blip r:embed="rId2"/>
          <a:stretch>
            <a:fillRect/>
          </a:stretch>
        </p:blipFill>
        <p:spPr>
          <a:xfrm>
            <a:off x="3048000" y="2971800"/>
            <a:ext cx="5943600" cy="3124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Smoke Alarms	</a:t>
            </a:r>
            <a:endParaRPr lang="en-US" sz="3600"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24</a:t>
            </a:fld>
            <a:endParaRPr lang="en-US"/>
          </a:p>
        </p:txBody>
      </p:sp>
      <p:sp>
        <p:nvSpPr>
          <p:cNvPr id="7" name="Content Placeholder 6"/>
          <p:cNvSpPr>
            <a:spLocks noGrp="1"/>
          </p:cNvSpPr>
          <p:nvPr>
            <p:ph idx="1"/>
          </p:nvPr>
        </p:nvSpPr>
        <p:spPr>
          <a:xfrm>
            <a:off x="457200" y="1371600"/>
            <a:ext cx="8229600" cy="4525962"/>
          </a:xfrm>
        </p:spPr>
        <p:txBody>
          <a:bodyPr/>
          <a:lstStyle/>
          <a:p>
            <a:pPr>
              <a:buNone/>
            </a:pPr>
            <a:endParaRPr lang="en-US" dirty="0" smtClean="0"/>
          </a:p>
          <a:p>
            <a:pPr lvl="1"/>
            <a:endParaRPr lang="en-US" dirty="0" smtClean="0"/>
          </a:p>
        </p:txBody>
      </p:sp>
      <p:pic>
        <p:nvPicPr>
          <p:cNvPr id="9" name="Picture 8" descr="Smoke Alarm For Seniors00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79662" y="1143000"/>
            <a:ext cx="4984675" cy="4953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Fire Escape Plan</a:t>
            </a:r>
            <a:endParaRPr lang="en-US" sz="3600" dirty="0"/>
          </a:p>
        </p:txBody>
      </p:sp>
      <p:sp>
        <p:nvSpPr>
          <p:cNvPr id="3" name="Content Placeholder 2"/>
          <p:cNvSpPr>
            <a:spLocks noGrp="1"/>
          </p:cNvSpPr>
          <p:nvPr>
            <p:ph idx="1"/>
          </p:nvPr>
        </p:nvSpPr>
        <p:spPr/>
        <p:txBody>
          <a:bodyPr/>
          <a:lstStyle/>
          <a:p>
            <a:r>
              <a:rPr lang="en-US" dirty="0" smtClean="0"/>
              <a:t>The smoke alarm wakes you, what do you do?</a:t>
            </a:r>
          </a:p>
          <a:p>
            <a:r>
              <a:rPr lang="en-US" dirty="0" smtClean="0"/>
              <a:t>Does your family know what to do?</a:t>
            </a:r>
            <a:endParaRPr lang="en-US" dirty="0"/>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Fire Escape Plan</a:t>
            </a:r>
            <a:endParaRPr lang="en-US" sz="3600" dirty="0"/>
          </a:p>
        </p:txBody>
      </p:sp>
      <p:sp>
        <p:nvSpPr>
          <p:cNvPr id="3" name="Content Placeholder 2"/>
          <p:cNvSpPr>
            <a:spLocks noGrp="1"/>
          </p:cNvSpPr>
          <p:nvPr>
            <p:ph idx="1"/>
          </p:nvPr>
        </p:nvSpPr>
        <p:spPr/>
        <p:txBody>
          <a:bodyPr/>
          <a:lstStyle/>
          <a:p>
            <a:r>
              <a:rPr lang="en-US" sz="2400" dirty="0" smtClean="0"/>
              <a:t>You hear the smoke alarm chirping.</a:t>
            </a:r>
          </a:p>
          <a:p>
            <a:r>
              <a:rPr lang="en-US" sz="2400" dirty="0" smtClean="0"/>
              <a:t>Roll out of the bed, stay low to the floor. </a:t>
            </a:r>
          </a:p>
          <a:p>
            <a:r>
              <a:rPr lang="en-US" sz="2400" dirty="0" smtClean="0"/>
              <a:t>Wake your family, you have two minutes to escape.</a:t>
            </a:r>
          </a:p>
          <a:p>
            <a:r>
              <a:rPr lang="en-US" sz="2400" dirty="0" smtClean="0"/>
              <a:t>Everyone follows the fire escape plan.</a:t>
            </a:r>
          </a:p>
          <a:p>
            <a:r>
              <a:rPr lang="en-US" sz="2400" dirty="0" smtClean="0"/>
              <a:t>Your family exits the house and meet at the designated meeting place. </a:t>
            </a:r>
          </a:p>
          <a:p>
            <a:r>
              <a:rPr lang="en-US" sz="2400" dirty="0" smtClean="0"/>
              <a:t>Now, call 911.</a:t>
            </a:r>
          </a:p>
        </p:txBody>
      </p:sp>
      <p:sp>
        <p:nvSpPr>
          <p:cNvPr id="4" name="Footer Placeholder 3"/>
          <p:cNvSpPr>
            <a:spLocks noGrp="1"/>
          </p:cNvSpPr>
          <p:nvPr>
            <p:ph type="ftr" sz="quarter" idx="10"/>
          </p:nvPr>
        </p:nvSpPr>
        <p:spPr/>
        <p:txBody>
          <a:bodyPr/>
          <a:lstStyle/>
          <a:p>
            <a:pPr eaLnBrk="1" hangingPunct="1"/>
            <a:r>
              <a:rPr lang="en-US" altLang="en-US" dirty="0" smtClean="0"/>
              <a:t>BRM CERT TRAINING</a:t>
            </a:r>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43000"/>
            <a:ext cx="8982083" cy="4724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6557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Fire Escape Plan	</a:t>
            </a:r>
            <a:endParaRPr lang="en-US" sz="3600" dirty="0"/>
          </a:p>
        </p:txBody>
      </p:sp>
      <p:sp>
        <p:nvSpPr>
          <p:cNvPr id="5" name="Content Placeholder 4"/>
          <p:cNvSpPr>
            <a:spLocks noGrp="1"/>
          </p:cNvSpPr>
          <p:nvPr>
            <p:ph idx="1"/>
          </p:nvPr>
        </p:nvSpPr>
        <p:spPr/>
        <p:txBody>
          <a:bodyPr/>
          <a:lstStyle/>
          <a:p>
            <a:r>
              <a:rPr lang="en-US" dirty="0" smtClean="0"/>
              <a:t>What happens if your family member is bed ridden?</a:t>
            </a:r>
          </a:p>
          <a:p>
            <a:r>
              <a:rPr lang="en-US" dirty="0" smtClean="0"/>
              <a:t>What happens if you have an infant?</a:t>
            </a:r>
          </a:p>
          <a:p>
            <a:r>
              <a:rPr lang="en-US" dirty="0" smtClean="0"/>
              <a:t>What happens if your primary escape route is blocked by fire?</a:t>
            </a:r>
          </a:p>
          <a:p>
            <a:endParaRPr lang="en-US" dirty="0"/>
          </a:p>
        </p:txBody>
      </p:sp>
      <p:sp>
        <p:nvSpPr>
          <p:cNvPr id="2" name="Footer Placeholder 1"/>
          <p:cNvSpPr>
            <a:spLocks noGrp="1"/>
          </p:cNvSpPr>
          <p:nvPr>
            <p:ph type="ftr" sz="quarter" idx="10"/>
          </p:nvPr>
        </p:nvSpPr>
        <p:spPr/>
        <p:txBody>
          <a:bodyPr/>
          <a:lstStyle/>
          <a:p>
            <a:pPr>
              <a:defRPr/>
            </a:pPr>
            <a:r>
              <a:rPr lang="en-US" smtClean="0"/>
              <a:t>CERT Basic Training Unit 2: Fire Safety and Utility Controls</a:t>
            </a:r>
            <a:endParaRPr lang="en-US" dirty="0"/>
          </a:p>
        </p:txBody>
      </p:sp>
      <p:sp>
        <p:nvSpPr>
          <p:cNvPr id="3" name="Slide Number Placeholder 2"/>
          <p:cNvSpPr>
            <a:spLocks noGrp="1"/>
          </p:cNvSpPr>
          <p:nvPr>
            <p:ph type="sldNum" sz="quarter" idx="11"/>
          </p:nvPr>
        </p:nvSpPr>
        <p:spPr/>
        <p:txBody>
          <a:bodyPr/>
          <a:lstStyle/>
          <a:p>
            <a:pPr>
              <a:defRPr/>
            </a:pPr>
            <a:r>
              <a:rPr lang="en-US" smtClean="0"/>
              <a:t>2-</a:t>
            </a:r>
            <a:fld id="{65D7DC9D-0EF0-4B67-9E0A-5F302FC38F1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9A1770B0-6E46-478A-8D5E-1E17EF2E95D8}" type="slidenum">
              <a:rPr lang="en-US" altLang="en-US" b="0" smtClean="0"/>
              <a:pPr eaLnBrk="1" hangingPunct="1"/>
              <a:t>2</a:t>
            </a:fld>
            <a:endParaRPr lang="en-US" altLang="en-US" b="0" smtClean="0"/>
          </a:p>
        </p:txBody>
      </p:sp>
      <p:sp>
        <p:nvSpPr>
          <p:cNvPr id="10242"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a:t>
            </a:r>
            <a:r>
              <a:rPr lang="en-US" altLang="en-US" b="0" dirty="0" smtClean="0"/>
              <a:t> TRAINING</a:t>
            </a:r>
            <a:endParaRPr lang="en-US" altLang="en-US" b="0" dirty="0" smtClean="0"/>
          </a:p>
        </p:txBody>
      </p:sp>
      <p:pic>
        <p:nvPicPr>
          <p:cNvPr id="10245" name="Picture 4" descr="Fire Triangle showing Fuel, Oxygen and Heat, combining to form a chemical reaction"/>
          <p:cNvPicPr>
            <a:picLocks noGrp="1" noChangeAspect="1" noChangeArrowheads="1"/>
          </p:cNvPicPr>
          <p:nvPr>
            <p:ph type="body"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3124200" y="1600200"/>
            <a:ext cx="3937000" cy="3949700"/>
          </a:xfrm>
          <a:noFill/>
        </p:spPr>
      </p:pic>
      <p:sp>
        <p:nvSpPr>
          <p:cNvPr id="10246" name="Rectangle 6"/>
          <p:cNvSpPr>
            <a:spLocks noChangeArrowheads="1"/>
          </p:cNvSpPr>
          <p:nvPr/>
        </p:nvSpPr>
        <p:spPr bwMode="auto">
          <a:xfrm>
            <a:off x="457200" y="1676400"/>
            <a:ext cx="2438400"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Clr>
                <a:srgbClr val="006600"/>
              </a:buClr>
              <a:buFont typeface="Arial" charset="0"/>
              <a:buChar char="●"/>
            </a:pPr>
            <a:r>
              <a:rPr lang="en-US" altLang="en-US" sz="3200" b="0"/>
              <a:t>Heat</a:t>
            </a:r>
          </a:p>
          <a:p>
            <a:pPr eaLnBrk="1" hangingPunct="1">
              <a:lnSpc>
                <a:spcPct val="90000"/>
              </a:lnSpc>
              <a:spcBef>
                <a:spcPct val="20000"/>
              </a:spcBef>
              <a:buClr>
                <a:srgbClr val="006600"/>
              </a:buClr>
              <a:buFont typeface="Arial" charset="0"/>
              <a:buChar char="●"/>
            </a:pPr>
            <a:r>
              <a:rPr lang="en-US" altLang="en-US" sz="3200" b="0"/>
              <a:t>Fuel</a:t>
            </a:r>
          </a:p>
          <a:p>
            <a:pPr eaLnBrk="1" hangingPunct="1">
              <a:lnSpc>
                <a:spcPct val="90000"/>
              </a:lnSpc>
              <a:spcBef>
                <a:spcPct val="20000"/>
              </a:spcBef>
              <a:buClr>
                <a:srgbClr val="006600"/>
              </a:buClr>
              <a:buFont typeface="Arial" charset="0"/>
              <a:buChar char="●"/>
            </a:pPr>
            <a:r>
              <a:rPr lang="en-US" altLang="en-US" sz="3200" b="0"/>
              <a:t>Oxygen</a:t>
            </a:r>
          </a:p>
        </p:txBody>
      </p:sp>
      <p:sp>
        <p:nvSpPr>
          <p:cNvPr id="48130" name="Rectangle 2"/>
          <p:cNvSpPr>
            <a:spLocks noGrp="1" noChangeArrowheads="1"/>
          </p:cNvSpPr>
          <p:nvPr>
            <p:ph type="title"/>
          </p:nvPr>
        </p:nvSpPr>
        <p:spPr/>
        <p:txBody>
          <a:bodyPr/>
          <a:lstStyle/>
          <a:p>
            <a:pPr eaLnBrk="1" hangingPunct="1">
              <a:defRPr/>
            </a:pPr>
            <a:r>
              <a:rPr lang="en-US" sz="3600" smtClean="0"/>
              <a:t>The Fire Triangle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xfrm>
            <a:off x="2819400" y="6245225"/>
            <a:ext cx="3581400" cy="476250"/>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CERT Basic Training </a:t>
            </a:r>
          </a:p>
          <a:p>
            <a:pPr eaLnBrk="1" hangingPunct="1"/>
            <a:r>
              <a:rPr lang="en-US" altLang="en-US" b="0" smtClean="0"/>
              <a:t>Unit 2: Fire Safety and Utility Controls</a:t>
            </a:r>
          </a:p>
        </p:txBody>
      </p:sp>
      <p:sp>
        <p:nvSpPr>
          <p:cNvPr id="20483"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C375FDE3-FDA5-4C2B-A21E-B667A80A73DB}" type="slidenum">
              <a:rPr lang="en-US" altLang="en-US" b="0" smtClean="0"/>
              <a:pPr eaLnBrk="1" hangingPunct="1"/>
              <a:t>29</a:t>
            </a:fld>
            <a:endParaRPr lang="en-US" altLang="en-US" b="0" smtClean="0"/>
          </a:p>
        </p:txBody>
      </p:sp>
      <p:sp>
        <p:nvSpPr>
          <p:cNvPr id="20485" name="Rectangle 3"/>
          <p:cNvSpPr>
            <a:spLocks noGrp="1" noChangeArrowheads="1"/>
          </p:cNvSpPr>
          <p:nvPr>
            <p:ph type="body" idx="1"/>
          </p:nvPr>
        </p:nvSpPr>
        <p:spPr>
          <a:xfrm>
            <a:off x="457200" y="1341438"/>
            <a:ext cx="5562600" cy="4525962"/>
          </a:xfrm>
        </p:spPr>
        <p:txBody>
          <a:bodyPr/>
          <a:lstStyle/>
          <a:p>
            <a:pPr eaLnBrk="1" hangingPunct="1"/>
            <a:r>
              <a:rPr lang="en-US" altLang="en-US" dirty="0" smtClean="0"/>
              <a:t>Portable fire extinguishers</a:t>
            </a:r>
          </a:p>
          <a:p>
            <a:pPr lvl="1" eaLnBrk="1" hangingPunct="1"/>
            <a:r>
              <a:rPr lang="en-US" altLang="en-US" dirty="0" smtClean="0"/>
              <a:t>Extinguish Class A, B &amp; C</a:t>
            </a:r>
          </a:p>
          <a:p>
            <a:pPr lvl="1" eaLnBrk="1" hangingPunct="1"/>
            <a:r>
              <a:rPr lang="en-US" altLang="en-US" dirty="0" smtClean="0"/>
              <a:t>Check the pressure gauge</a:t>
            </a:r>
          </a:p>
          <a:p>
            <a:pPr lvl="1" eaLnBrk="1" hangingPunct="1"/>
            <a:r>
              <a:rPr lang="en-US" altLang="en-US" dirty="0" smtClean="0"/>
              <a:t>If the fire extinguisher has been sitting idle for a long time, shuffle the fire extinguisher</a:t>
            </a:r>
          </a:p>
          <a:p>
            <a:pPr lvl="1" eaLnBrk="1" hangingPunct="1"/>
            <a:endParaRPr lang="en-US" altLang="en-US" dirty="0" smtClean="0"/>
          </a:p>
        </p:txBody>
      </p:sp>
      <p:sp>
        <p:nvSpPr>
          <p:cNvPr id="68610" name="Rectangle 2"/>
          <p:cNvSpPr>
            <a:spLocks noGrp="1" noChangeArrowheads="1"/>
          </p:cNvSpPr>
          <p:nvPr>
            <p:ph type="title"/>
          </p:nvPr>
        </p:nvSpPr>
        <p:spPr/>
        <p:txBody>
          <a:bodyPr/>
          <a:lstStyle/>
          <a:p>
            <a:pPr eaLnBrk="1" hangingPunct="1">
              <a:defRPr/>
            </a:pPr>
            <a:r>
              <a:rPr lang="en-US" sz="3600" smtClean="0"/>
              <a:t>Firefighting Resources</a:t>
            </a:r>
          </a:p>
        </p:txBody>
      </p:sp>
      <p:pic>
        <p:nvPicPr>
          <p:cNvPr id="7" name="Picture 6" descr="kidde-fire-extinguisherse.jpg"/>
          <p:cNvPicPr>
            <a:picLocks noChangeAspect="1"/>
          </p:cNvPicPr>
          <p:nvPr/>
        </p:nvPicPr>
        <p:blipFill>
          <a:blip r:embed="rId3"/>
          <a:stretch>
            <a:fillRect/>
          </a:stretch>
        </p:blipFill>
        <p:spPr>
          <a:xfrm>
            <a:off x="5715000" y="1752600"/>
            <a:ext cx="3429000" cy="3810000"/>
          </a:xfrm>
          <a:prstGeom prst="rect">
            <a:avLst/>
          </a:prstGeom>
        </p:spPr>
      </p:pic>
      <p:cxnSp>
        <p:nvCxnSpPr>
          <p:cNvPr id="9" name="Straight Arrow Connector 8"/>
          <p:cNvCxnSpPr/>
          <p:nvPr/>
        </p:nvCxnSpPr>
        <p:spPr bwMode="auto">
          <a:xfrm rot="5400000">
            <a:off x="7010400" y="1676400"/>
            <a:ext cx="9144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0800000">
            <a:off x="7162800" y="3886200"/>
            <a:ext cx="12954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7620000" y="1600200"/>
            <a:ext cx="1371600" cy="646331"/>
          </a:xfrm>
          <a:prstGeom prst="rect">
            <a:avLst/>
          </a:prstGeom>
          <a:noFill/>
        </p:spPr>
        <p:txBody>
          <a:bodyPr wrap="square" rtlCol="0">
            <a:spAutoFit/>
          </a:bodyPr>
          <a:lstStyle/>
          <a:p>
            <a:r>
              <a:rPr lang="en-US" dirty="0" smtClean="0"/>
              <a:t>Pressure gauge</a:t>
            </a:r>
            <a:endParaRPr lang="en-US" dirty="0"/>
          </a:p>
        </p:txBody>
      </p:sp>
      <p:sp>
        <p:nvSpPr>
          <p:cNvPr id="15" name="TextBox 14"/>
          <p:cNvSpPr txBox="1"/>
          <p:nvPr/>
        </p:nvSpPr>
        <p:spPr>
          <a:xfrm>
            <a:off x="8077200" y="4495800"/>
            <a:ext cx="914400" cy="369332"/>
          </a:xfrm>
          <a:prstGeom prst="rect">
            <a:avLst/>
          </a:prstGeom>
          <a:noFill/>
        </p:spPr>
        <p:txBody>
          <a:bodyPr wrap="square" rtlCol="0">
            <a:spAutoFit/>
          </a:bodyPr>
          <a:lstStyle/>
          <a:p>
            <a:r>
              <a:rPr lang="en-US" dirty="0" smtClean="0"/>
              <a:t>Label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Wild Fires	</a:t>
            </a:r>
            <a:endParaRPr lang="en-US" sz="3600" dirty="0"/>
          </a:p>
        </p:txBody>
      </p:sp>
      <p:sp>
        <p:nvSpPr>
          <p:cNvPr id="3" name="Content Placeholder 2"/>
          <p:cNvSpPr>
            <a:spLocks noGrp="1"/>
          </p:cNvSpPr>
          <p:nvPr>
            <p:ph idx="1"/>
          </p:nvPr>
        </p:nvSpPr>
        <p:spPr/>
        <p:txBody>
          <a:bodyPr/>
          <a:lstStyle/>
          <a:p>
            <a:r>
              <a:rPr lang="en-US" dirty="0" smtClean="0"/>
              <a:t>Surface Fires: Fires that burn on the ground, usually leaves, grass, twigs</a:t>
            </a:r>
          </a:p>
          <a:p>
            <a:r>
              <a:rPr lang="en-US" dirty="0" smtClean="0"/>
              <a:t>Ground Fires: Fires that burn below the ground, usually roots, buried stumps, organic soil</a:t>
            </a:r>
          </a:p>
          <a:p>
            <a:r>
              <a:rPr lang="en-US" dirty="0" smtClean="0"/>
              <a:t>Crown Fires: Fires that ascend from the ground into the crown canopy of trees </a:t>
            </a:r>
            <a:endParaRPr lang="en-US" dirty="0"/>
          </a:p>
        </p:txBody>
      </p:sp>
      <p:sp>
        <p:nvSpPr>
          <p:cNvPr id="4" name="Footer Placeholder 3"/>
          <p:cNvSpPr>
            <a:spLocks noGrp="1"/>
          </p:cNvSpPr>
          <p:nvPr>
            <p:ph type="ftr" sz="quarter" idx="10"/>
          </p:nvPr>
        </p:nvSpPr>
        <p:spPr/>
        <p:txBody>
          <a:bodyPr/>
          <a:lstStyle/>
          <a:p>
            <a:pPr>
              <a:defRPr/>
            </a:pPr>
            <a:r>
              <a:rPr lang="en-US" smtClean="0"/>
              <a:t>CERT Basic Training </a:t>
            </a:r>
          </a:p>
          <a:p>
            <a:pPr>
              <a:defRPr/>
            </a:pPr>
            <a:r>
              <a:rPr lang="en-US" smtClean="0"/>
              <a:t>Unit 2: Fire Safety and Utility Controls</a:t>
            </a:r>
            <a:endParaRPr lang="en-US"/>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CERT Basic Training </a:t>
            </a:r>
          </a:p>
          <a:p>
            <a:pPr eaLnBrk="1" hangingPunct="1"/>
            <a:r>
              <a:rPr lang="en-US" altLang="en-US" b="0" smtClean="0"/>
              <a:t>Unit 2: Fire Safety and Utility Controls</a:t>
            </a:r>
          </a:p>
        </p:txBody>
      </p:sp>
      <p:sp>
        <p:nvSpPr>
          <p:cNvPr id="35843"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59343D33-619B-4B5B-857F-B53AE1C1EA1B}" type="slidenum">
              <a:rPr lang="en-US" altLang="en-US" b="0" smtClean="0"/>
              <a:pPr eaLnBrk="1" hangingPunct="1"/>
              <a:t>31</a:t>
            </a:fld>
            <a:endParaRPr lang="en-US" altLang="en-US" b="0" smtClean="0"/>
          </a:p>
        </p:txBody>
      </p:sp>
      <p:sp>
        <p:nvSpPr>
          <p:cNvPr id="110594" name="Rectangle 2"/>
          <p:cNvSpPr>
            <a:spLocks noGrp="1" noChangeArrowheads="1"/>
          </p:cNvSpPr>
          <p:nvPr>
            <p:ph type="title"/>
          </p:nvPr>
        </p:nvSpPr>
        <p:spPr/>
        <p:txBody>
          <a:bodyPr/>
          <a:lstStyle/>
          <a:p>
            <a:pPr eaLnBrk="1" hangingPunct="1">
              <a:defRPr/>
            </a:pPr>
            <a:r>
              <a:rPr lang="en-US" sz="3600" smtClean="0"/>
              <a:t>Unit Summary</a:t>
            </a:r>
          </a:p>
        </p:txBody>
      </p:sp>
      <p:sp>
        <p:nvSpPr>
          <p:cNvPr id="35845" name="Rectangle 3"/>
          <p:cNvSpPr>
            <a:spLocks noGrp="1" noChangeArrowheads="1"/>
          </p:cNvSpPr>
          <p:nvPr>
            <p:ph type="body" idx="1"/>
          </p:nvPr>
        </p:nvSpPr>
        <p:spPr>
          <a:xfrm>
            <a:off x="457200" y="1341438"/>
            <a:ext cx="8305800" cy="4525962"/>
          </a:xfrm>
        </p:spPr>
        <p:txBody>
          <a:bodyPr/>
          <a:lstStyle/>
          <a:p>
            <a:pPr eaLnBrk="1" hangingPunct="1"/>
            <a:r>
              <a:rPr lang="en-US" altLang="en-US" sz="2800" dirty="0" smtClean="0"/>
              <a:t>What is fire safety</a:t>
            </a:r>
          </a:p>
          <a:p>
            <a:pPr eaLnBrk="1" hangingPunct="1"/>
            <a:r>
              <a:rPr lang="en-US" altLang="en-US" sz="2800" dirty="0" smtClean="0"/>
              <a:t>Identify and reduce potential fire hazards</a:t>
            </a:r>
          </a:p>
          <a:p>
            <a:pPr eaLnBrk="1" hangingPunct="1"/>
            <a:r>
              <a:rPr lang="en-US" altLang="en-US" sz="2800" dirty="0" smtClean="0"/>
              <a:t>Explain basic safety precautions</a:t>
            </a:r>
          </a:p>
          <a:p>
            <a:pPr eaLnBrk="1" hangingPunct="1"/>
            <a:r>
              <a:rPr lang="en-US" altLang="en-US" sz="2800" dirty="0" smtClean="0"/>
              <a:t>Home fire safety </a:t>
            </a:r>
          </a:p>
          <a:p>
            <a:pPr eaLnBrk="1" hangingPunct="1"/>
            <a:endParaRPr lang="en-US" altLang="en-US" sz="28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sp>
        <p:nvSpPr>
          <p:cNvPr id="11267"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AAEF0717-D77F-468A-AEFE-E406163A4CFE}" type="slidenum">
              <a:rPr lang="en-US" altLang="en-US" b="0" smtClean="0"/>
              <a:pPr eaLnBrk="1" hangingPunct="1"/>
              <a:t>3</a:t>
            </a:fld>
            <a:endParaRPr lang="en-US" altLang="en-US" b="0" smtClean="0"/>
          </a:p>
        </p:txBody>
      </p:sp>
      <p:sp>
        <p:nvSpPr>
          <p:cNvPr id="56322" name="Rectangle 2"/>
          <p:cNvSpPr>
            <a:spLocks noGrp="1" noChangeArrowheads="1"/>
          </p:cNvSpPr>
          <p:nvPr>
            <p:ph type="title"/>
          </p:nvPr>
        </p:nvSpPr>
        <p:spPr/>
        <p:txBody>
          <a:bodyPr/>
          <a:lstStyle/>
          <a:p>
            <a:pPr eaLnBrk="1" hangingPunct="1">
              <a:defRPr/>
            </a:pPr>
            <a:r>
              <a:rPr lang="en-US" sz="3600" smtClean="0"/>
              <a:t>5 Classes of Fire</a:t>
            </a:r>
          </a:p>
        </p:txBody>
      </p:sp>
      <p:sp>
        <p:nvSpPr>
          <p:cNvPr id="11269" name="Rectangle 3"/>
          <p:cNvSpPr>
            <a:spLocks noGrp="1" noChangeArrowheads="1"/>
          </p:cNvSpPr>
          <p:nvPr>
            <p:ph type="body" idx="1"/>
          </p:nvPr>
        </p:nvSpPr>
        <p:spPr/>
        <p:txBody>
          <a:bodyPr/>
          <a:lstStyle/>
          <a:p>
            <a:pPr eaLnBrk="1" hangingPunct="1"/>
            <a:r>
              <a:rPr lang="en-US" altLang="en-US" dirty="0" smtClean="0"/>
              <a:t>A:  Ordinary combustibles</a:t>
            </a:r>
          </a:p>
          <a:p>
            <a:pPr eaLnBrk="1" hangingPunct="1"/>
            <a:r>
              <a:rPr lang="en-US" altLang="en-US" dirty="0" smtClean="0"/>
              <a:t>B:  Flammable and combustible liquids</a:t>
            </a:r>
          </a:p>
          <a:p>
            <a:pPr eaLnBrk="1" hangingPunct="1"/>
            <a:r>
              <a:rPr lang="en-US" altLang="en-US" dirty="0" smtClean="0"/>
              <a:t>C:  Energized electrical equipment</a:t>
            </a:r>
          </a:p>
          <a:p>
            <a:pPr eaLnBrk="1" hangingPunct="1"/>
            <a:r>
              <a:rPr lang="en-US" altLang="en-US" dirty="0" smtClean="0"/>
              <a:t>D:  Combustible metals</a:t>
            </a:r>
          </a:p>
          <a:p>
            <a:pPr eaLnBrk="1" hangingPunct="1"/>
            <a:r>
              <a:rPr lang="en-US" altLang="en-US" dirty="0" smtClean="0"/>
              <a:t>K:  Cooking </a:t>
            </a:r>
            <a:r>
              <a:rPr lang="en-US" altLang="en-US" dirty="0" smtClean="0"/>
              <a:t>oils</a:t>
            </a:r>
          </a:p>
          <a:p>
            <a:pPr eaLnBrk="1" hangingPunct="1"/>
            <a:endParaRPr lang="en-US" altLang="en-US" dirty="0" smtClean="0"/>
          </a:p>
          <a:p>
            <a:pPr eaLnBrk="1" hangingPunct="1">
              <a:buNone/>
            </a:pPr>
            <a:r>
              <a:rPr lang="en-US" altLang="en-US" dirty="0" smtClean="0"/>
              <a:t>Why is knowing fire classes important?</a:t>
            </a:r>
          </a:p>
          <a:p>
            <a:pPr eaLnBrk="1" hangingPunct="1">
              <a:buFont typeface="Arial" charset="0"/>
              <a:buNone/>
            </a:pP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Fires</a:t>
            </a:r>
            <a:endParaRPr lang="en-US" sz="3600" dirty="0"/>
          </a:p>
        </p:txBody>
      </p:sp>
      <p:sp>
        <p:nvSpPr>
          <p:cNvPr id="3" name="Content Placeholder 2"/>
          <p:cNvSpPr>
            <a:spLocks noGrp="1"/>
          </p:cNvSpPr>
          <p:nvPr>
            <p:ph idx="1"/>
          </p:nvPr>
        </p:nvSpPr>
        <p:spPr/>
        <p:txBody>
          <a:bodyPr/>
          <a:lstStyle/>
          <a:p>
            <a:r>
              <a:rPr lang="en-US" dirty="0" smtClean="0"/>
              <a:t>What is the #1 cause of home fires?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BRM CERT TRAINING</a:t>
            </a:r>
          </a:p>
          <a:p>
            <a:pPr>
              <a:defRPr/>
            </a:pPr>
            <a:endParaRPr lang="en-US" dirty="0"/>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Fires</a:t>
            </a:r>
            <a:endParaRPr lang="en-US" sz="3600" dirty="0"/>
          </a:p>
        </p:txBody>
      </p:sp>
      <p:sp>
        <p:nvSpPr>
          <p:cNvPr id="3" name="Content Placeholder 2"/>
          <p:cNvSpPr>
            <a:spLocks noGrp="1"/>
          </p:cNvSpPr>
          <p:nvPr>
            <p:ph idx="1"/>
          </p:nvPr>
        </p:nvSpPr>
        <p:spPr/>
        <p:txBody>
          <a:bodyPr/>
          <a:lstStyle/>
          <a:p>
            <a:r>
              <a:rPr lang="en-US" dirty="0" smtClean="0"/>
              <a:t>Yes, cooking fires!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BRM CERT TRAINING</a:t>
            </a:r>
          </a:p>
          <a:p>
            <a:pPr>
              <a:defRPr/>
            </a:pPr>
            <a:endParaRPr lang="en-US" dirty="0"/>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5</a:t>
            </a:fld>
            <a:endParaRPr lang="en-US"/>
          </a:p>
        </p:txBody>
      </p:sp>
      <p:pic>
        <p:nvPicPr>
          <p:cNvPr id="6" name="Picture 5" descr="8519-17e38cb9-1a56-42b9-8a56-a2511c9810bd.jpg"/>
          <p:cNvPicPr>
            <a:picLocks noChangeAspect="1"/>
          </p:cNvPicPr>
          <p:nvPr/>
        </p:nvPicPr>
        <p:blipFill>
          <a:blip r:embed="rId2"/>
          <a:stretch>
            <a:fillRect/>
          </a:stretch>
        </p:blipFill>
        <p:spPr>
          <a:xfrm>
            <a:off x="838200" y="2971800"/>
            <a:ext cx="7696200" cy="297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Fires</a:t>
            </a:r>
            <a:endParaRPr lang="en-US" sz="3600" dirty="0"/>
          </a:p>
        </p:txBody>
      </p:sp>
      <p:sp>
        <p:nvSpPr>
          <p:cNvPr id="3" name="Content Placeholder 2"/>
          <p:cNvSpPr>
            <a:spLocks noGrp="1"/>
          </p:cNvSpPr>
          <p:nvPr>
            <p:ph idx="1"/>
          </p:nvPr>
        </p:nvSpPr>
        <p:spPr/>
        <p:txBody>
          <a:bodyPr/>
          <a:lstStyle/>
          <a:p>
            <a:r>
              <a:rPr lang="en-US" dirty="0" smtClean="0"/>
              <a:t>What is the #2 cause of home fires?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BRM CERT TRAINING</a:t>
            </a:r>
          </a:p>
          <a:p>
            <a:pPr>
              <a:defRPr/>
            </a:pPr>
            <a:endParaRPr lang="en-US" dirty="0"/>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Fires</a:t>
            </a:r>
            <a:endParaRPr lang="en-US" sz="3600" dirty="0"/>
          </a:p>
        </p:txBody>
      </p:sp>
      <p:sp>
        <p:nvSpPr>
          <p:cNvPr id="3" name="Content Placeholder 2"/>
          <p:cNvSpPr>
            <a:spLocks noGrp="1"/>
          </p:cNvSpPr>
          <p:nvPr>
            <p:ph idx="1"/>
          </p:nvPr>
        </p:nvSpPr>
        <p:spPr/>
        <p:txBody>
          <a:bodyPr/>
          <a:lstStyle/>
          <a:p>
            <a:r>
              <a:rPr lang="en-US" dirty="0" smtClean="0"/>
              <a:t>Electrical overload.</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BRM CERT TRAINING</a:t>
            </a:r>
          </a:p>
          <a:p>
            <a:pPr>
              <a:defRPr/>
            </a:pPr>
            <a:endParaRPr lang="en-US" dirty="0"/>
          </a:p>
        </p:txBody>
      </p:sp>
      <p:sp>
        <p:nvSpPr>
          <p:cNvPr id="5" name="Slide Number Placeholder 4"/>
          <p:cNvSpPr>
            <a:spLocks noGrp="1"/>
          </p:cNvSpPr>
          <p:nvPr>
            <p:ph type="sldNum" sz="quarter" idx="11"/>
          </p:nvPr>
        </p:nvSpPr>
        <p:spPr/>
        <p:txBody>
          <a:bodyPr/>
          <a:lstStyle/>
          <a:p>
            <a:pPr>
              <a:defRPr/>
            </a:pPr>
            <a:r>
              <a:rPr lang="en-US" smtClean="0"/>
              <a:t>2-</a:t>
            </a:r>
            <a:fld id="{AF6F7662-C049-459A-9F1E-452EFC5AD1E4}" type="slidenum">
              <a:rPr lang="en-US" smtClean="0"/>
              <a:pPr>
                <a:defRPr/>
              </a:pPr>
              <a:t>7</a:t>
            </a:fld>
            <a:endParaRPr lang="en-US"/>
          </a:p>
        </p:txBody>
      </p:sp>
      <p:pic>
        <p:nvPicPr>
          <p:cNvPr id="8" name="Picture 7" descr="Prevent-electrical-fires-1024x683.jpg"/>
          <p:cNvPicPr>
            <a:picLocks noChangeAspect="1"/>
          </p:cNvPicPr>
          <p:nvPr/>
        </p:nvPicPr>
        <p:blipFill>
          <a:blip r:embed="rId2"/>
          <a:stretch>
            <a:fillRect/>
          </a:stretch>
        </p:blipFill>
        <p:spPr>
          <a:xfrm>
            <a:off x="381000" y="2133600"/>
            <a:ext cx="8458200" cy="3962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smtClean="0"/>
              <a:t>2-</a:t>
            </a:r>
            <a:fld id="{913668B8-E6E7-48D8-97E1-15978F6FCF33}" type="slidenum">
              <a:rPr lang="en-US" altLang="en-US" b="0" smtClean="0"/>
              <a:pPr eaLnBrk="1" hangingPunct="1"/>
              <a:t>8</a:t>
            </a:fld>
            <a:endParaRPr lang="en-US" altLang="en-US" b="0" smtClean="0"/>
          </a:p>
        </p:txBody>
      </p:sp>
      <p:sp>
        <p:nvSpPr>
          <p:cNvPr id="12290" name="Footer Placeholder 3"/>
          <p:cNvSpPr>
            <a:spLocks noGrp="1"/>
          </p:cNvSpPr>
          <p:nvPr>
            <p:ph type="ftr" sz="quarter" idx="10"/>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smtClean="0"/>
              <a:t>BRM CERT TRAINING</a:t>
            </a:r>
          </a:p>
          <a:p>
            <a:pPr eaLnBrk="1" hangingPunct="1"/>
            <a:endParaRPr lang="en-US" altLang="en-US" b="0" dirty="0" smtClean="0"/>
          </a:p>
        </p:txBody>
      </p:sp>
      <p:pic>
        <p:nvPicPr>
          <p:cNvPr id="12294" name="Picture 4" descr="Overused plug with too many cord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5400" y="1497012"/>
            <a:ext cx="3235325" cy="4522788"/>
          </a:xfrm>
          <a:prstGeom prst="rect">
            <a:avLst/>
          </a:prstGeom>
          <a:noFill/>
          <a:ln w="952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293" name="Rectangle 3"/>
          <p:cNvSpPr>
            <a:spLocks noGrp="1" noChangeArrowheads="1"/>
          </p:cNvSpPr>
          <p:nvPr>
            <p:ph type="body" idx="1"/>
          </p:nvPr>
        </p:nvSpPr>
        <p:spPr>
          <a:xfrm>
            <a:off x="457200" y="1341438"/>
            <a:ext cx="4419600" cy="4525962"/>
          </a:xfrm>
        </p:spPr>
        <p:txBody>
          <a:bodyPr/>
          <a:lstStyle/>
          <a:p>
            <a:pPr eaLnBrk="1" hangingPunct="1"/>
            <a:r>
              <a:rPr lang="en-US" altLang="en-US" smtClean="0"/>
              <a:t>Avoid the “electrical octopus”</a:t>
            </a:r>
          </a:p>
          <a:p>
            <a:pPr eaLnBrk="1" hangingPunct="1"/>
            <a:r>
              <a:rPr lang="en-US" altLang="en-US" smtClean="0"/>
              <a:t>Don’t run cords under carpets</a:t>
            </a:r>
          </a:p>
          <a:p>
            <a:pPr eaLnBrk="1" hangingPunct="1"/>
            <a:r>
              <a:rPr lang="en-US" altLang="en-US" smtClean="0"/>
              <a:t>Check for and replace broken or frayed cords</a:t>
            </a:r>
          </a:p>
          <a:p>
            <a:pPr eaLnBrk="1" hangingPunct="1"/>
            <a:r>
              <a:rPr lang="en-US" altLang="en-US" smtClean="0"/>
              <a:t>Maintain appliances</a:t>
            </a:r>
          </a:p>
        </p:txBody>
      </p:sp>
      <p:sp>
        <p:nvSpPr>
          <p:cNvPr id="50178" name="Rectangle 2"/>
          <p:cNvSpPr>
            <a:spLocks noGrp="1" noChangeArrowheads="1"/>
          </p:cNvSpPr>
          <p:nvPr>
            <p:ph type="title"/>
          </p:nvPr>
        </p:nvSpPr>
        <p:spPr/>
        <p:txBody>
          <a:bodyPr/>
          <a:lstStyle/>
          <a:p>
            <a:pPr eaLnBrk="1" hangingPunct="1">
              <a:defRPr/>
            </a:pPr>
            <a:r>
              <a:rPr lang="en-US" sz="3600" smtClean="0"/>
              <a:t>Reducing Electrical Hazards</a:t>
            </a:r>
          </a:p>
        </p:txBody>
      </p:sp>
      <p:cxnSp>
        <p:nvCxnSpPr>
          <p:cNvPr id="10" name="Straight Arrow Connector 9"/>
          <p:cNvCxnSpPr/>
          <p:nvPr/>
        </p:nvCxnSpPr>
        <p:spPr bwMode="auto">
          <a:xfrm rot="16200000" flipH="1">
            <a:off x="5143500" y="2476500"/>
            <a:ext cx="12954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6934200" y="4572000"/>
            <a:ext cx="15240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5943600" y="1905000"/>
            <a:ext cx="1447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ire Safety and Utility Controls&amp;quot;&quot;/&gt;&lt;property id=&quot;20307&quot; value=&quot;256&quot;/&gt;&lt;/object&gt;&lt;object type=&quot;3&quot; unique_id=&quot;10005&quot;&gt;&lt;property id=&quot;20148&quot; value=&quot;5&quot;/&gt;&lt;property id=&quot;20300&quot; value=&quot;Slide 2 - &amp;quot;Unit Objectives&amp;quot;&quot;/&gt;&lt;property id=&quot;20307&quot; value=&quot;275&quot;/&gt;&lt;/object&gt;&lt;object type=&quot;3&quot; unique_id=&quot;10006&quot;&gt;&lt;property id=&quot;20148&quot; value=&quot;5&quot;/&gt;&lt;property id=&quot;20300&quot; value=&quot;Slide 3 - &amp;quot;Unit Topics&amp;quot;&quot;/&gt;&lt;property id=&quot;20307&quot; value=&quot;259&quot;/&gt;&lt;/object&gt;&lt;object type=&quot;3&quot; unique_id=&quot;10007&quot;&gt;&lt;property id=&quot;20148&quot; value=&quot;5&quot;/&gt;&lt;property id=&quot;20300&quot; value=&quot;Slide 4 - &amp;quot;Role of CERTs&amp;quot;&quot;/&gt;&lt;property id=&quot;20307&quot; value=&quot;257&quot;/&gt;&lt;/object&gt;&lt;object type=&quot;3&quot; unique_id=&quot;10008&quot;&gt;&lt;property id=&quot;20148&quot; value=&quot;5&quot;/&gt;&lt;property id=&quot;20300&quot; value=&quot;Slide 5 - &amp;quot;CERT Priorities&amp;quot;&quot;/&gt;&lt;property id=&quot;20307&quot; value=&quot;258&quot;/&gt;&lt;/object&gt;&lt;object type=&quot;3&quot; unique_id=&quot;10009&quot;&gt;&lt;property id=&quot;20148&quot; value=&quot;5&quot;/&gt;&lt;property id=&quot;20300&quot; value=&quot;Slide 6 - &amp;quot;The Fire Triangle&amp;quot;&quot;/&gt;&lt;property id=&quot;20307&quot; value=&quot;260&quot;/&gt;&lt;/object&gt;&lt;object type=&quot;3&quot; unique_id=&quot;10010&quot;&gt;&lt;property id=&quot;20148&quot; value=&quot;5&quot;/&gt;&lt;property id=&quot;20300&quot; value=&quot;Slide 7 - &amp;quot;5 Classes of Fire&amp;quot;&quot;/&gt;&lt;property id=&quot;20307&quot; value=&quot;264&quot;/&gt;&lt;/object&gt;&lt;object type=&quot;3&quot; unique_id=&quot;10011&quot;&gt;&lt;property id=&quot;20148&quot; value=&quot;5&quot;/&gt;&lt;property id=&quot;20300&quot; value=&quot;Slide 8 - &amp;quot;Reducing Electrical Hazards&amp;quot;&quot;/&gt;&lt;property id=&quot;20307&quot; value=&quot;261&quot;/&gt;&lt;/object&gt;&lt;object type=&quot;3&quot; unique_id=&quot;10012&quot;&gt;&lt;property id=&quot;20148&quot; value=&quot;5&quot;/&gt;&lt;property id=&quot;20300&quot; value=&quot;Slide 9 - &amp;quot;Electrical Emergencies&amp;quot;&quot;/&gt;&lt;property id=&quot;20307&quot; value=&quot;262&quot;/&gt;&lt;/object&gt;&lt;object type=&quot;3&quot; unique_id=&quot;10013&quot;&gt;&lt;property id=&quot;20148&quot; value=&quot;5&quot;/&gt;&lt;property id=&quot;20300&quot; value=&quot;Slide 10 - &amp;quot;Shutoff Procedures&amp;quot;&quot;/&gt;&lt;property id=&quot;20307&quot; value=&quot;263&quot;/&gt;&lt;/object&gt;&lt;object type=&quot;3&quot; unique_id=&quot;10014&quot;&gt;&lt;property id=&quot;20148&quot; value=&quot;5&quot;/&gt;&lt;property id=&quot;20300&quot; value=&quot;Slide 11 - &amp;quot;Natural Gas Hazards&amp;quot;&quot;/&gt;&lt;property id=&quot;20307&quot; value=&quot;265&quot;/&gt;&lt;/object&gt;&lt;object type=&quot;3&quot; unique_id=&quot;10015&quot;&gt;&lt;property id=&quot;20148&quot; value=&quot;5&quot;/&gt;&lt;property id=&quot;20300&quot; value=&quot;Slide 12 - &amp;quot;Natural Gas Hazard Awareness&amp;quot;&quot;/&gt;&lt;property id=&quot;20307&quot; value=&quot;266&quot;/&gt;&lt;/object&gt;&lt;object type=&quot;3&quot; unique_id=&quot;10016&quot;&gt;&lt;property id=&quot;20148&quot; value=&quot;5&quot;/&gt;&lt;property id=&quot;20300&quot; value=&quot;Slide 13 - &amp;quot;Gas Shutoff&amp;quot;&quot;/&gt;&lt;property id=&quot;20307&quot; value=&quot;267&quot;/&gt;&lt;/object&gt;&lt;object type=&quot;3&quot; unique_id=&quot;10017&quot;&gt;&lt;property id=&quot;20148&quot; value=&quot;5&quot;/&gt;&lt;property id=&quot;20300&quot; value=&quot;Slide 14 - &amp;quot;L.I.E.S.&amp;quot;&quot;/&gt;&lt;property id=&quot;20307&quot; value=&quot;268&quot;/&gt;&lt;/object&gt;&lt;object type=&quot;3&quot; unique_id=&quot;10018&quot;&gt;&lt;property id=&quot;20148&quot; value=&quot;5&quot;/&gt;&lt;property id=&quot;20300&quot; value=&quot;Slide 15 - &amp;quot;CERT Sizeup&amp;quot;&quot;/&gt;&lt;property id=&quot;20307&quot; value=&quot;269&quot;/&gt;&lt;/object&gt;&lt;object type=&quot;3&quot; unique_id=&quot;10019&quot;&gt;&lt;property id=&quot;20148&quot; value=&quot;5&quot;/&gt;&lt;property id=&quot;20300&quot; value=&quot;Slide 16 - &amp;quot;CERT Fire Sizeup&amp;quot;&quot;/&gt;&lt;property id=&quot;20307&quot; value=&quot;276&quot;/&gt;&lt;/object&gt;&lt;object type=&quot;3&quot; unique_id=&quot;10020&quot;&gt;&lt;property id=&quot;20148&quot; value=&quot;5&quot;/&gt;&lt;property id=&quot;20300&quot; value=&quot;Slide 17 - &amp;quot;Firefighting Resources&amp;quot;&quot;/&gt;&lt;property id=&quot;20307&quot; value=&quot;270&quot;/&gt;&lt;/object&gt;&lt;object type=&quot;3&quot; unique_id=&quot;10021&quot;&gt;&lt;property id=&quot;20148&quot; value=&quot;5&quot;/&gt;&lt;property id=&quot;20300&quot; value=&quot;Slide 18 - &amp;quot;Fire Extinguishers&amp;quot;&quot;/&gt;&lt;property id=&quot;20307&quot; value=&quot;271&quot;/&gt;&lt;/object&gt;&lt;object type=&quot;3&quot; unique_id=&quot;10022&quot;&gt;&lt;property id=&quot;20148&quot; value=&quot;5&quot;/&gt;&lt;property id=&quot;20300&quot; value=&quot;Slide 19 - &amp;quot;Extinguisher Rating/Labels&amp;quot;&quot;/&gt;&lt;property id=&quot;20307&quot; value=&quot;272&quot;/&gt;&lt;/object&gt;&lt;object type=&quot;3&quot; unique_id=&quot;10023&quot;&gt;&lt;property id=&quot;20148&quot; value=&quot;5&quot;/&gt;&lt;property id=&quot;20300&quot; value=&quot;Slide 20 - &amp;quot;Examples of Labels&amp;quot;&quot;/&gt;&lt;property id=&quot;20307&quot; value=&quot;273&quot;/&gt;&lt;/object&gt;&lt;object type=&quot;3&quot; unique_id=&quot;10024&quot;&gt;&lt;property id=&quot;20148&quot; value=&quot;5&quot;/&gt;&lt;property id=&quot;20300&quot; value=&quot;Slide 21 - &amp;quot;P.A.S.S.&amp;quot;&quot;/&gt;&lt;property id=&quot;20307&quot; value=&quot;274&quot;/&gt;&lt;/object&gt;&lt;object type=&quot;3&quot; unique_id=&quot;10025&quot;&gt;&lt;property id=&quot;20148&quot; value=&quot;5&quot;/&gt;&lt;property id=&quot;20300&quot; value=&quot;Slide 22 - &amp;quot;Interior Wet Standpipes&amp;quot;&quot;/&gt;&lt;property id=&quot;20307&quot; value=&quot;278&quot;/&gt;&lt;/object&gt;&lt;object type=&quot;3&quot; unique_id=&quot;10026&quot;&gt;&lt;property id=&quot;20148&quot; value=&quot;5&quot;/&gt;&lt;property id=&quot;20300&quot; value=&quot;Slide 23 - &amp;quot;Fire Suppression Safety&amp;quot;&quot;/&gt;&lt;property id=&quot;20307&quot; value=&quot;279&quot;/&gt;&lt;/object&gt;&lt;object type=&quot;3&quot; unique_id=&quot;10027&quot;&gt;&lt;property id=&quot;20148&quot; value=&quot;5&quot;/&gt;&lt;property id=&quot;20300&quot; value=&quot;Slide 24 - &amp;quot;Fire Suppression Don’ts&amp;quot;&quot;/&gt;&lt;property id=&quot;20307&quot; value=&quot;280&quot;/&gt;&lt;/object&gt;&lt;object type=&quot;3&quot; unique_id=&quot;10028&quot;&gt;&lt;property id=&quot;20148&quot; value=&quot;5&quot;/&gt;&lt;property id=&quot;20300&quot; value=&quot;Slide 25 - &amp;quot;Hazardous Materials&amp;quot;&quot;/&gt;&lt;property id=&quot;20307&quot; value=&quot;281&quot;/&gt;&lt;/object&gt;&lt;object type=&quot;3&quot; unique_id=&quot;10029&quot;&gt;&lt;property id=&quot;20148&quot; value=&quot;5&quot;/&gt;&lt;property id=&quot;20300&quot; value=&quot;Slide 26 - &amp;quot;Identifying Stored Hazmats&amp;quot;&quot;/&gt;&lt;property id=&quot;20307&quot; value=&quot;283&quot;/&gt;&lt;/object&gt;&lt;object type=&quot;3&quot; unique_id=&quot;10030&quot;&gt;&lt;property id=&quot;20148&quot; value=&quot;5&quot;/&gt;&lt;property id=&quot;20300&quot; value=&quot;Slide 27 - &amp;quot;The White Quadrant&amp;quot;&quot;/&gt;&lt;property id=&quot;20307&quot; value=&quot;284&quot;/&gt;&lt;/object&gt;&lt;object type=&quot;3&quot; unique_id=&quot;10031&quot;&gt;&lt;property id=&quot;20148&quot; value=&quot;5&quot;/&gt;&lt;property id=&quot;20300&quot; value=&quot;Slide 28 - &amp;quot;STOP!&amp;quot;&quot;/&gt;&lt;property id=&quot;20307&quot; value=&quot;290&quot;/&gt;&lt;/object&gt;&lt;object type=&quot;3&quot; unique_id=&quot;10032&quot;&gt;&lt;property id=&quot;20148&quot; value=&quot;5&quot;/&gt;&lt;property id=&quot;20300&quot; value=&quot;Slide 29 - &amp;quot;Hazmats in Transit&amp;quot;&quot;/&gt;&lt;property id=&quot;20307&quot; value=&quot;285&quot;/&gt;&lt;/object&gt;&lt;object type=&quot;3&quot; unique_id=&quot;10033&quot;&gt;&lt;property id=&quot;20148&quot; value=&quot;5&quot;/&gt;&lt;property id=&quot;20300&quot; value=&quot;Slide 30 - &amp;quot;UN and NA Placards&amp;quot;&quot;/&gt;&lt;property id=&quot;20307&quot; value=&quot;287&quot;/&gt;&lt;/object&gt;&lt;object type=&quot;3&quot; unique_id=&quot;10034&quot;&gt;&lt;property id=&quot;20148&quot; value=&quot;5&quot;/&gt;&lt;property id=&quot;20300&quot; value=&quot;Slide 31 - &amp;quot;Greater Than 1?&amp;quot;&quot;/&gt;&lt;property id=&quot;20307&quot; value=&quot;291&quot;/&gt;&lt;/object&gt;&lt;object type=&quot;3&quot; unique_id=&quot;10035&quot;&gt;&lt;property id=&quot;20148&quot; value=&quot;5&quot;/&gt;&lt;property id=&quot;20300&quot; value=&quot;Slide 32 - &amp;quot;Unit Summary&amp;quot;&quot;/&gt;&lt;property id=&quot;20307&quot; value=&quot;288&quot;/&gt;&lt;/object&gt;&lt;object type=&quot;3&quot; unique_id=&quot;10036&quot;&gt;&lt;property id=&quot;20148&quot; value=&quot;5&quot;/&gt;&lt;property id=&quot;20300&quot; value=&quot;Slide 33 - &amp;quot;Homework Assignment&amp;quot;&quot;/&gt;&lt;property id=&quot;20307&quot; value=&quot;289&quot;/&gt;&lt;/object&gt;&lt;/object&gt;&lt;/object&gt;&lt;/database&gt;"/>
</p:tagLst>
</file>

<file path=ppt/theme/theme1.xml><?xml version="1.0" encoding="utf-8"?>
<a:theme xmlns:a="http://schemas.openxmlformats.org/drawingml/2006/main" name="Cert_ppt_template">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C4E6717E8D334DB41EECC6BFB9AFD2" ma:contentTypeVersion="0" ma:contentTypeDescription="Create a new document." ma:contentTypeScope="" ma:versionID="e040c4fd0f68f005cdd4875e4a8a37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6D3B7-9474-4D2C-8B77-BE8ABC41F0BD}">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www.w3.org/XML/1998/namespac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BA13C8-070D-4120-A6A9-8E4D4AB59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AA8B0B3-F28E-4E38-81A2-9F3D78CBC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4074</TotalTime>
  <Words>970</Words>
  <Application>Microsoft Office PowerPoint</Application>
  <PresentationFormat>On-screen Show (4:3)</PresentationFormat>
  <Paragraphs>212</Paragraphs>
  <Slides>32</Slides>
  <Notes>17</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Cert_ppt_template</vt:lpstr>
      <vt:lpstr>Fire Safety and Utility Controls</vt:lpstr>
      <vt:lpstr>Unit Objectives</vt:lpstr>
      <vt:lpstr>The Fire Triangle</vt:lpstr>
      <vt:lpstr>5 Classes of Fire</vt:lpstr>
      <vt:lpstr>Home Fires</vt:lpstr>
      <vt:lpstr>Home Fires</vt:lpstr>
      <vt:lpstr>Home Fires</vt:lpstr>
      <vt:lpstr>Home Fires</vt:lpstr>
      <vt:lpstr>Reducing Electrical Hazards</vt:lpstr>
      <vt:lpstr>Reducing Electrical Hazards</vt:lpstr>
      <vt:lpstr>Reducing Electrical Hazards</vt:lpstr>
      <vt:lpstr>Reducing Electrical Hazards</vt:lpstr>
      <vt:lpstr>Electrical Emergencies</vt:lpstr>
      <vt:lpstr>Shutoff Procedures</vt:lpstr>
      <vt:lpstr>Shutoff Procedures</vt:lpstr>
      <vt:lpstr>Other fire hazards </vt:lpstr>
      <vt:lpstr>Natural Gas Hazard Awareness</vt:lpstr>
      <vt:lpstr>Gas Shutoff</vt:lpstr>
      <vt:lpstr>Gas Shutoff</vt:lpstr>
      <vt:lpstr>Smoke Alarms </vt:lpstr>
      <vt:lpstr>Smoke Alarms </vt:lpstr>
      <vt:lpstr>Smoke Alarms </vt:lpstr>
      <vt:lpstr>Smoke Alarms </vt:lpstr>
      <vt:lpstr>Smoke Alarms </vt:lpstr>
      <vt:lpstr>Smoke Alarms </vt:lpstr>
      <vt:lpstr>Fire Escape Plan</vt:lpstr>
      <vt:lpstr>Fire Escape Plan</vt:lpstr>
      <vt:lpstr>Slide 27</vt:lpstr>
      <vt:lpstr>Fire Escape Plan </vt:lpstr>
      <vt:lpstr>Firefighting Resources</vt:lpstr>
      <vt:lpstr>Wild Fires </vt:lpstr>
      <vt:lpstr>Unit Summary</vt:lpstr>
    </vt:vector>
  </TitlesOfParts>
  <Company>FEMA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 Basic Training Unit 2 - Fire Safety and Utility Controls</dc:title>
  <dc:subject>This presentation contains the Community Emergency Response Team (CERT) Basic Training Unit 2, which discusses Fire Safety and Utility Controls.</dc:subject>
  <dc:creator>FEMA;Community Emergency Response Team;CitizenCorps</dc:creator>
  <cp:keywords>FEMA, CERT, basic, training, fire safety, utility controls, unit 2</cp:keywords>
  <cp:lastModifiedBy>I.Y.</cp:lastModifiedBy>
  <cp:revision>190</cp:revision>
  <dcterms:created xsi:type="dcterms:W3CDTF">2019-07-29T20:46:52Z</dcterms:created>
  <dcterms:modified xsi:type="dcterms:W3CDTF">2019-07-30T00:04:23Z</dcterms:modified>
</cp:coreProperties>
</file>